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4" r:id="rId3"/>
    <p:sldMasterId id="2147483732" r:id="rId4"/>
    <p:sldMasterId id="2147483744" r:id="rId5"/>
    <p:sldMasterId id="2147483756" r:id="rId6"/>
    <p:sldMasterId id="2147483768" r:id="rId7"/>
    <p:sldMasterId id="2147483780" r:id="rId8"/>
    <p:sldMasterId id="2147483828" r:id="rId9"/>
    <p:sldMasterId id="2147483840" r:id="rId10"/>
    <p:sldMasterId id="2147483852" r:id="rId11"/>
    <p:sldMasterId id="2147483864" r:id="rId12"/>
    <p:sldMasterId id="2147483876" r:id="rId13"/>
    <p:sldMasterId id="2147483888" r:id="rId14"/>
    <p:sldMasterId id="2147483900" r:id="rId15"/>
    <p:sldMasterId id="2147483912" r:id="rId16"/>
  </p:sldMasterIdLst>
  <p:notesMasterIdLst>
    <p:notesMasterId r:id="rId158"/>
  </p:notesMasterIdLst>
  <p:sldIdLst>
    <p:sldId id="488" r:id="rId17"/>
    <p:sldId id="426" r:id="rId18"/>
    <p:sldId id="427" r:id="rId19"/>
    <p:sldId id="428" r:id="rId20"/>
    <p:sldId id="433" r:id="rId21"/>
    <p:sldId id="434" r:id="rId22"/>
    <p:sldId id="560" r:id="rId23"/>
    <p:sldId id="429" r:id="rId24"/>
    <p:sldId id="559" r:id="rId25"/>
    <p:sldId id="430" r:id="rId26"/>
    <p:sldId id="487" r:id="rId27"/>
    <p:sldId id="437" r:id="rId28"/>
    <p:sldId id="438" r:id="rId29"/>
    <p:sldId id="439" r:id="rId30"/>
    <p:sldId id="440" r:id="rId31"/>
    <p:sldId id="442" r:id="rId32"/>
    <p:sldId id="443" r:id="rId33"/>
    <p:sldId id="445" r:id="rId34"/>
    <p:sldId id="562" r:id="rId35"/>
    <p:sldId id="563" r:id="rId36"/>
    <p:sldId id="446" r:id="rId37"/>
    <p:sldId id="515" r:id="rId38"/>
    <p:sldId id="514" r:id="rId39"/>
    <p:sldId id="539" r:id="rId40"/>
    <p:sldId id="554" r:id="rId41"/>
    <p:sldId id="561" r:id="rId42"/>
    <p:sldId id="536" r:id="rId43"/>
    <p:sldId id="557" r:id="rId44"/>
    <p:sldId id="558" r:id="rId45"/>
    <p:sldId id="555" r:id="rId46"/>
    <p:sldId id="551" r:id="rId47"/>
    <p:sldId id="538" r:id="rId48"/>
    <p:sldId id="447" r:id="rId49"/>
    <p:sldId id="449" r:id="rId50"/>
    <p:sldId id="527" r:id="rId51"/>
    <p:sldId id="525" r:id="rId52"/>
    <p:sldId id="537" r:id="rId53"/>
    <p:sldId id="526" r:id="rId54"/>
    <p:sldId id="528" r:id="rId55"/>
    <p:sldId id="495" r:id="rId56"/>
    <p:sldId id="496" r:id="rId57"/>
    <p:sldId id="497" r:id="rId58"/>
    <p:sldId id="498" r:id="rId59"/>
    <p:sldId id="499" r:id="rId60"/>
    <p:sldId id="500" r:id="rId61"/>
    <p:sldId id="520" r:id="rId62"/>
    <p:sldId id="521" r:id="rId63"/>
    <p:sldId id="522" r:id="rId64"/>
    <p:sldId id="256" r:id="rId65"/>
    <p:sldId id="565" r:id="rId66"/>
    <p:sldId id="574" r:id="rId67"/>
    <p:sldId id="546" r:id="rId68"/>
    <p:sldId id="394" r:id="rId69"/>
    <p:sldId id="547" r:id="rId70"/>
    <p:sldId id="573" r:id="rId71"/>
    <p:sldId id="566" r:id="rId72"/>
    <p:sldId id="570" r:id="rId73"/>
    <p:sldId id="347" r:id="rId74"/>
    <p:sldId id="567" r:id="rId75"/>
    <p:sldId id="568" r:id="rId76"/>
    <p:sldId id="572" r:id="rId77"/>
    <p:sldId id="571" r:id="rId78"/>
    <p:sldId id="366" r:id="rId79"/>
    <p:sldId id="365" r:id="rId80"/>
    <p:sldId id="367" r:id="rId81"/>
    <p:sldId id="368" r:id="rId82"/>
    <p:sldId id="364" r:id="rId83"/>
    <p:sldId id="519" r:id="rId84"/>
    <p:sldId id="575" r:id="rId85"/>
    <p:sldId id="265" r:id="rId86"/>
    <p:sldId id="269" r:id="rId87"/>
    <p:sldId id="266" r:id="rId88"/>
    <p:sldId id="282" r:id="rId89"/>
    <p:sldId id="283" r:id="rId90"/>
    <p:sldId id="341" r:id="rId91"/>
    <p:sldId id="280" r:id="rId92"/>
    <p:sldId id="361" r:id="rId93"/>
    <p:sldId id="285" r:id="rId94"/>
    <p:sldId id="274" r:id="rId95"/>
    <p:sldId id="362" r:id="rId96"/>
    <p:sldId id="451" r:id="rId97"/>
    <p:sldId id="325" r:id="rId98"/>
    <p:sldId id="281" r:id="rId99"/>
    <p:sldId id="324" r:id="rId100"/>
    <p:sldId id="272" r:id="rId101"/>
    <p:sldId id="331" r:id="rId102"/>
    <p:sldId id="504" r:id="rId103"/>
    <p:sldId id="505" r:id="rId104"/>
    <p:sldId id="531" r:id="rId105"/>
    <p:sldId id="530" r:id="rId106"/>
    <p:sldId id="506" r:id="rId107"/>
    <p:sldId id="507" r:id="rId108"/>
    <p:sldId id="508" r:id="rId109"/>
    <p:sldId id="511" r:id="rId110"/>
    <p:sldId id="512" r:id="rId111"/>
    <p:sldId id="513" r:id="rId112"/>
    <p:sldId id="377" r:id="rId113"/>
    <p:sldId id="378" r:id="rId114"/>
    <p:sldId id="358" r:id="rId115"/>
    <p:sldId id="532" r:id="rId116"/>
    <p:sldId id="534" r:id="rId117"/>
    <p:sldId id="564" r:id="rId118"/>
    <p:sldId id="533" r:id="rId119"/>
    <p:sldId id="461" r:id="rId120"/>
    <p:sldId id="460" r:id="rId121"/>
    <p:sldId id="452" r:id="rId122"/>
    <p:sldId id="478" r:id="rId123"/>
    <p:sldId id="479" r:id="rId124"/>
    <p:sldId id="481" r:id="rId125"/>
    <p:sldId id="462" r:id="rId126"/>
    <p:sldId id="463" r:id="rId127"/>
    <p:sldId id="464" r:id="rId128"/>
    <p:sldId id="486" r:id="rId129"/>
    <p:sldId id="466" r:id="rId130"/>
    <p:sldId id="467" r:id="rId131"/>
    <p:sldId id="468" r:id="rId132"/>
    <p:sldId id="469" r:id="rId133"/>
    <p:sldId id="470" r:id="rId134"/>
    <p:sldId id="471" r:id="rId135"/>
    <p:sldId id="472" r:id="rId136"/>
    <p:sldId id="474" r:id="rId137"/>
    <p:sldId id="475" r:id="rId138"/>
    <p:sldId id="476" r:id="rId139"/>
    <p:sldId id="477" r:id="rId140"/>
    <p:sldId id="413" r:id="rId141"/>
    <p:sldId id="380" r:id="rId142"/>
    <p:sldId id="414" r:id="rId143"/>
    <p:sldId id="415" r:id="rId144"/>
    <p:sldId id="416" r:id="rId145"/>
    <p:sldId id="417" r:id="rId146"/>
    <p:sldId id="418" r:id="rId147"/>
    <p:sldId id="419" r:id="rId148"/>
    <p:sldId id="420" r:id="rId149"/>
    <p:sldId id="421" r:id="rId150"/>
    <p:sldId id="425" r:id="rId151"/>
    <p:sldId id="459" r:id="rId152"/>
    <p:sldId id="480" r:id="rId153"/>
    <p:sldId id="484" r:id="rId154"/>
    <p:sldId id="482" r:id="rId155"/>
    <p:sldId id="542" r:id="rId156"/>
    <p:sldId id="543" r:id="rId1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252" autoAdjust="0"/>
    <p:restoredTop sz="92479"/>
  </p:normalViewPr>
  <p:slideViewPr>
    <p:cSldViewPr>
      <p:cViewPr>
        <p:scale>
          <a:sx n="60" d="100"/>
          <a:sy n="60" d="100"/>
        </p:scale>
        <p:origin x="81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63" Type="http://schemas.openxmlformats.org/officeDocument/2006/relationships/slide" Target="slides/slide47.xml"/><Relationship Id="rId84" Type="http://schemas.openxmlformats.org/officeDocument/2006/relationships/slide" Target="slides/slide68.xml"/><Relationship Id="rId138" Type="http://schemas.openxmlformats.org/officeDocument/2006/relationships/slide" Target="slides/slide122.xml"/><Relationship Id="rId159" Type="http://schemas.openxmlformats.org/officeDocument/2006/relationships/presProps" Target="presProps.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53" Type="http://schemas.openxmlformats.org/officeDocument/2006/relationships/slide" Target="slides/slide37.xml"/><Relationship Id="rId74" Type="http://schemas.openxmlformats.org/officeDocument/2006/relationships/slide" Target="slides/slide58.xml"/><Relationship Id="rId128" Type="http://schemas.openxmlformats.org/officeDocument/2006/relationships/slide" Target="slides/slide112.xml"/><Relationship Id="rId149" Type="http://schemas.openxmlformats.org/officeDocument/2006/relationships/slide" Target="slides/slide133.xml"/><Relationship Id="rId5" Type="http://schemas.openxmlformats.org/officeDocument/2006/relationships/slideMaster" Target="slideMasters/slideMaster5.xml"/><Relationship Id="rId95" Type="http://schemas.openxmlformats.org/officeDocument/2006/relationships/slide" Target="slides/slide79.xml"/><Relationship Id="rId160" Type="http://schemas.openxmlformats.org/officeDocument/2006/relationships/viewProps" Target="viewProps.xml"/><Relationship Id="rId22" Type="http://schemas.openxmlformats.org/officeDocument/2006/relationships/slide" Target="slides/slide6.xml"/><Relationship Id="rId43" Type="http://schemas.openxmlformats.org/officeDocument/2006/relationships/slide" Target="slides/slide27.xml"/><Relationship Id="rId64" Type="http://schemas.openxmlformats.org/officeDocument/2006/relationships/slide" Target="slides/slide48.xml"/><Relationship Id="rId118" Type="http://schemas.openxmlformats.org/officeDocument/2006/relationships/slide" Target="slides/slide102.xml"/><Relationship Id="rId139" Type="http://schemas.openxmlformats.org/officeDocument/2006/relationships/slide" Target="slides/slide123.xml"/><Relationship Id="rId85" Type="http://schemas.openxmlformats.org/officeDocument/2006/relationships/slide" Target="slides/slide69.xml"/><Relationship Id="rId150" Type="http://schemas.openxmlformats.org/officeDocument/2006/relationships/slide" Target="slides/slide134.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124" Type="http://schemas.openxmlformats.org/officeDocument/2006/relationships/slide" Target="slides/slide108.xml"/><Relationship Id="rId129" Type="http://schemas.openxmlformats.org/officeDocument/2006/relationships/slide" Target="slides/slide113.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40" Type="http://schemas.openxmlformats.org/officeDocument/2006/relationships/slide" Target="slides/slide124.xml"/><Relationship Id="rId145" Type="http://schemas.openxmlformats.org/officeDocument/2006/relationships/slide" Target="slides/slide129.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7.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slide" Target="slides/slide98.xml"/><Relationship Id="rId119" Type="http://schemas.openxmlformats.org/officeDocument/2006/relationships/slide" Target="slides/slide103.xml"/><Relationship Id="rId44" Type="http://schemas.openxmlformats.org/officeDocument/2006/relationships/slide" Target="slides/slide28.xml"/><Relationship Id="rId60" Type="http://schemas.openxmlformats.org/officeDocument/2006/relationships/slide" Target="slides/slide44.xml"/><Relationship Id="rId65" Type="http://schemas.openxmlformats.org/officeDocument/2006/relationships/slide" Target="slides/slide49.xml"/><Relationship Id="rId81" Type="http://schemas.openxmlformats.org/officeDocument/2006/relationships/slide" Target="slides/slide65.xml"/><Relationship Id="rId86" Type="http://schemas.openxmlformats.org/officeDocument/2006/relationships/slide" Target="slides/slide70.xml"/><Relationship Id="rId130" Type="http://schemas.openxmlformats.org/officeDocument/2006/relationships/slide" Target="slides/slide114.xml"/><Relationship Id="rId135" Type="http://schemas.openxmlformats.org/officeDocument/2006/relationships/slide" Target="slides/slide119.xml"/><Relationship Id="rId151" Type="http://schemas.openxmlformats.org/officeDocument/2006/relationships/slide" Target="slides/slide135.xml"/><Relationship Id="rId156" Type="http://schemas.openxmlformats.org/officeDocument/2006/relationships/slide" Target="slides/slide140.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slide" Target="slides/slide109.xml"/><Relationship Id="rId141" Type="http://schemas.openxmlformats.org/officeDocument/2006/relationships/slide" Target="slides/slide125.xml"/><Relationship Id="rId146" Type="http://schemas.openxmlformats.org/officeDocument/2006/relationships/slide" Target="slides/slide130.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131" Type="http://schemas.openxmlformats.org/officeDocument/2006/relationships/slide" Target="slides/slide115.xml"/><Relationship Id="rId136" Type="http://schemas.openxmlformats.org/officeDocument/2006/relationships/slide" Target="slides/slide120.xml"/><Relationship Id="rId157" Type="http://schemas.openxmlformats.org/officeDocument/2006/relationships/slide" Target="slides/slide141.xml"/><Relationship Id="rId61" Type="http://schemas.openxmlformats.org/officeDocument/2006/relationships/slide" Target="slides/slide45.xml"/><Relationship Id="rId82" Type="http://schemas.openxmlformats.org/officeDocument/2006/relationships/slide" Target="slides/slide66.xml"/><Relationship Id="rId152" Type="http://schemas.openxmlformats.org/officeDocument/2006/relationships/slide" Target="slides/slide13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26" Type="http://schemas.openxmlformats.org/officeDocument/2006/relationships/slide" Target="slides/slide110.xml"/><Relationship Id="rId147" Type="http://schemas.openxmlformats.org/officeDocument/2006/relationships/slide" Target="slides/slide13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142" Type="http://schemas.openxmlformats.org/officeDocument/2006/relationships/slide" Target="slides/slide126.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slide" Target="slides/slide100.xml"/><Relationship Id="rId137" Type="http://schemas.openxmlformats.org/officeDocument/2006/relationships/slide" Target="slides/slide121.xml"/><Relationship Id="rId158"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32" Type="http://schemas.openxmlformats.org/officeDocument/2006/relationships/slide" Target="slides/slide116.xml"/><Relationship Id="rId153" Type="http://schemas.openxmlformats.org/officeDocument/2006/relationships/slide" Target="slides/slide137.xml"/><Relationship Id="rId15" Type="http://schemas.openxmlformats.org/officeDocument/2006/relationships/slideMaster" Target="slideMasters/slideMaster15.xml"/><Relationship Id="rId36" Type="http://schemas.openxmlformats.org/officeDocument/2006/relationships/slide" Target="slides/slide20.xml"/><Relationship Id="rId57" Type="http://schemas.openxmlformats.org/officeDocument/2006/relationships/slide" Target="slides/slide41.xml"/><Relationship Id="rId106" Type="http://schemas.openxmlformats.org/officeDocument/2006/relationships/slide" Target="slides/slide90.xml"/><Relationship Id="rId127" Type="http://schemas.openxmlformats.org/officeDocument/2006/relationships/slide" Target="slides/slide111.xml"/><Relationship Id="rId10" Type="http://schemas.openxmlformats.org/officeDocument/2006/relationships/slideMaster" Target="slideMasters/slideMaster10.xml"/><Relationship Id="rId31" Type="http://schemas.openxmlformats.org/officeDocument/2006/relationships/slide" Target="slides/slide15.xml"/><Relationship Id="rId52" Type="http://schemas.openxmlformats.org/officeDocument/2006/relationships/slide" Target="slides/slide36.xml"/><Relationship Id="rId73" Type="http://schemas.openxmlformats.org/officeDocument/2006/relationships/slide" Target="slides/slide57.xml"/><Relationship Id="rId78" Type="http://schemas.openxmlformats.org/officeDocument/2006/relationships/slide" Target="slides/slide62.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43" Type="http://schemas.openxmlformats.org/officeDocument/2006/relationships/slide" Target="slides/slide127.xml"/><Relationship Id="rId148" Type="http://schemas.openxmlformats.org/officeDocument/2006/relationships/slide" Target="slides/slide13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0.xml"/><Relationship Id="rId47" Type="http://schemas.openxmlformats.org/officeDocument/2006/relationships/slide" Target="slides/slide31.xml"/><Relationship Id="rId68" Type="http://schemas.openxmlformats.org/officeDocument/2006/relationships/slide" Target="slides/slide52.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slide" Target="slides/slide117.xml"/><Relationship Id="rId154" Type="http://schemas.openxmlformats.org/officeDocument/2006/relationships/slide" Target="slides/slide138.xml"/><Relationship Id="rId16" Type="http://schemas.openxmlformats.org/officeDocument/2006/relationships/slideMaster" Target="slideMasters/slideMaster16.xml"/><Relationship Id="rId37" Type="http://schemas.openxmlformats.org/officeDocument/2006/relationships/slide" Target="slides/slide21.xml"/><Relationship Id="rId58" Type="http://schemas.openxmlformats.org/officeDocument/2006/relationships/slide" Target="slides/slide42.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44" Type="http://schemas.openxmlformats.org/officeDocument/2006/relationships/slide" Target="slides/slide128.xml"/><Relationship Id="rId90" Type="http://schemas.openxmlformats.org/officeDocument/2006/relationships/slide" Target="slides/slide74.xml"/><Relationship Id="rId27" Type="http://schemas.openxmlformats.org/officeDocument/2006/relationships/slide" Target="slides/slide11.xml"/><Relationship Id="rId48" Type="http://schemas.openxmlformats.org/officeDocument/2006/relationships/slide" Target="slides/slide32.xml"/><Relationship Id="rId69" Type="http://schemas.openxmlformats.org/officeDocument/2006/relationships/slide" Target="slides/slide53.xml"/><Relationship Id="rId113" Type="http://schemas.openxmlformats.org/officeDocument/2006/relationships/slide" Target="slides/slide97.xml"/><Relationship Id="rId134" Type="http://schemas.openxmlformats.org/officeDocument/2006/relationships/slide" Target="slides/slide118.xml"/><Relationship Id="rId80" Type="http://schemas.openxmlformats.org/officeDocument/2006/relationships/slide" Target="slides/slide64.xml"/><Relationship Id="rId155" Type="http://schemas.openxmlformats.org/officeDocument/2006/relationships/slide" Target="slides/slide1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3/12/19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1</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27</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49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8678BE-E967-4B9E-8B5B-D728E16AEA60}" type="slidenum">
              <a:rPr lang="en-US">
                <a:solidFill>
                  <a:prstClr val="black"/>
                </a:solidFill>
              </a:rPr>
              <a:pPr/>
              <a:t>50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solidFill>
                  <a:prstClr val="black"/>
                </a:solidFill>
                <a:latin typeface="Times New Roman" pitchFamily="18" charset="0"/>
              </a:rPr>
              <a:pPr/>
              <a:t>51</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27619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solidFill>
                  <a:prstClr val="black"/>
                </a:solidFill>
                <a:latin typeface="Times New Roman" pitchFamily="18" charset="0"/>
              </a:rPr>
              <a:pPr/>
              <a:t>52</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57118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latin typeface="Times New Roman" pitchFamily="18" charset="0"/>
              </a:rPr>
              <a:pPr/>
              <a:t>57</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284241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latin typeface="Times New Roman" pitchFamily="18" charset="0"/>
              </a:rPr>
              <a:pPr/>
              <a:t>59</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244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2</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latin typeface="Times New Roman" pitchFamily="18" charset="0"/>
              </a:rPr>
              <a:pPr/>
              <a:t>60</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90186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latin typeface="Times New Roman" pitchFamily="18" charset="0"/>
              </a:rPr>
              <a:pPr/>
              <a:t>63</a:t>
            </a:fld>
            <a:endParaRPr lang="en-US">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77A28DA-314F-4843-8EF2-435CD9BEDCF1}" type="slidenum">
              <a:rPr lang="en-US" smtClean="0">
                <a:latin typeface="Times New Roman" pitchFamily="18" charset="0"/>
              </a:rPr>
              <a:pPr/>
              <a:t>64</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43000" y="685800"/>
            <a:ext cx="4572000" cy="3429000"/>
          </a:xfrm>
          <a:ln/>
        </p:spPr>
      </p:sp>
      <p:sp>
        <p:nvSpPr>
          <p:cNvPr id="88068"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latin typeface="Times New Roman" pitchFamily="18" charset="0"/>
              </a:rPr>
              <a:pPr/>
              <a:t>67</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solidFill>
                  <a:prstClr val="black"/>
                </a:solidFill>
                <a:latin typeface="Times New Roman" pitchFamily="18" charset="0"/>
              </a:rPr>
              <a:pPr/>
              <a:t>68</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solidFill>
                  <a:prstClr val="black"/>
                </a:solidFill>
                <a:latin typeface="Times New Roman" pitchFamily="18" charset="0"/>
              </a:rPr>
              <a:pPr/>
              <a:t>69</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17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4</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E1D02-EAC8-4AD0-9176-2BE7D087DB59}" type="slidenum">
              <a:rPr lang="en-US" smtClean="0"/>
              <a:pPr/>
              <a:t>74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43000" y="685800"/>
            <a:ext cx="4572000" cy="3429000"/>
          </a:xfrm>
          <a:ln/>
        </p:spPr>
      </p:sp>
      <p:sp>
        <p:nvSpPr>
          <p:cNvPr id="81923" name="Notes Placeholder 2"/>
          <p:cNvSpPr>
            <a:spLocks noGrp="1"/>
          </p:cNvSpPr>
          <p:nvPr>
            <p:ph type="body" idx="1"/>
          </p:nvPr>
        </p:nvSpPr>
        <p:spPr>
          <a:noFill/>
          <a:ln/>
        </p:spPr>
        <p:txBody>
          <a:bodyPr/>
          <a:lstStyle/>
          <a:p>
            <a:pPr>
              <a:spcBef>
                <a:spcPct val="0"/>
              </a:spcBef>
            </a:pPr>
            <a:endParaRPr lang="en-US">
              <a:latin typeface="Times New Roman" pitchFamily="18" charset="0"/>
            </a:endParaRPr>
          </a:p>
        </p:txBody>
      </p:sp>
      <p:sp>
        <p:nvSpPr>
          <p:cNvPr id="81924" name="Slide Number Placeholder 3"/>
          <p:cNvSpPr>
            <a:spLocks noGrp="1"/>
          </p:cNvSpPr>
          <p:nvPr>
            <p:ph type="sldNum" sz="quarter" idx="5"/>
          </p:nvPr>
        </p:nvSpPr>
        <p:spPr>
          <a:noFill/>
        </p:spPr>
        <p:txBody>
          <a:bodyPr/>
          <a:lstStyle/>
          <a:p>
            <a:fld id="{08B63680-F506-48BD-98DA-BCA5C0C89E45}" type="slidenum">
              <a:rPr lang="en-US" smtClean="0">
                <a:latin typeface="Times New Roman" pitchFamily="18" charset="0"/>
              </a:rPr>
              <a:pPr/>
              <a:t>75</a:t>
            </a:fld>
            <a:endParaRPr lang="en-US">
              <a:latin typeface="Times New Roman" pitchFamily="18" charset="0"/>
            </a:endParaRPr>
          </a:p>
        </p:txBody>
      </p:sp>
    </p:spTree>
    <p:extLst>
      <p:ext uri="{BB962C8B-B14F-4D97-AF65-F5344CB8AC3E}">
        <p14:creationId xmlns:p14="http://schemas.microsoft.com/office/powerpoint/2010/main" val="90229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79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83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2000" cy="3429000"/>
          </a:xfrm>
          <a:ln/>
        </p:spPr>
      </p:sp>
      <p:sp>
        <p:nvSpPr>
          <p:cNvPr id="87043" name="Notes Placeholder 2"/>
          <p:cNvSpPr>
            <a:spLocks noGrp="1"/>
          </p:cNvSpPr>
          <p:nvPr>
            <p:ph type="body" idx="1"/>
          </p:nvPr>
        </p:nvSpPr>
        <p:spPr>
          <a:noFill/>
          <a:ln/>
        </p:spPr>
        <p:txBody>
          <a:bodyPr/>
          <a:lstStyle/>
          <a:p>
            <a:pPr>
              <a:spcBef>
                <a:spcPct val="0"/>
              </a:spcBef>
            </a:pPr>
            <a:endParaRPr lang="en-US">
              <a:latin typeface="Times New Roman" pitchFamily="18" charset="0"/>
            </a:endParaRPr>
          </a:p>
        </p:txBody>
      </p:sp>
      <p:sp>
        <p:nvSpPr>
          <p:cNvPr id="87044" name="Slide Number Placeholder 3"/>
          <p:cNvSpPr>
            <a:spLocks noGrp="1"/>
          </p:cNvSpPr>
          <p:nvPr>
            <p:ph type="sldNum" sz="quarter" idx="5"/>
          </p:nvPr>
        </p:nvSpPr>
        <p:spPr>
          <a:noFill/>
        </p:spPr>
        <p:txBody>
          <a:bodyPr/>
          <a:lstStyle/>
          <a:p>
            <a:fld id="{91E11830-370B-4640-815D-D62F7AB6D323}" type="slidenum">
              <a:rPr lang="en-US" smtClean="0">
                <a:latin typeface="Times New Roman" pitchFamily="18" charset="0"/>
              </a:rPr>
              <a:pPr/>
              <a:t>84</a:t>
            </a:fld>
            <a:endParaRPr 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85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9</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87</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94</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97</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98</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p:spPr>
        <p:txBody>
          <a:bodyPr/>
          <a:lstStyle/>
          <a:p>
            <a:pPr>
              <a:spcBef>
                <a:spcPct val="0"/>
              </a:spcBef>
            </a:pPr>
            <a:endParaRPr lang="en-US">
              <a:latin typeface="Times New Roman" pitchFamily="18" charset="0"/>
            </a:endParaRPr>
          </a:p>
        </p:txBody>
      </p:sp>
      <p:sp>
        <p:nvSpPr>
          <p:cNvPr id="86020" name="Slide Number Placeholder 3"/>
          <p:cNvSpPr>
            <a:spLocks noGrp="1"/>
          </p:cNvSpPr>
          <p:nvPr>
            <p:ph type="sldNum" sz="quarter" idx="5"/>
          </p:nvPr>
        </p:nvSpPr>
        <p:spPr>
          <a:noFill/>
        </p:spPr>
        <p:txBody>
          <a:bodyPr/>
          <a:lstStyle/>
          <a:p>
            <a:fld id="{887CF127-BA13-4A68-9948-6059F161F593}" type="slidenum">
              <a:rPr lang="en-US" smtClean="0">
                <a:latin typeface="Times New Roman" pitchFamily="18" charset="0"/>
              </a:rPr>
              <a:pPr/>
              <a:t>99</a:t>
            </a:fld>
            <a:endParaRPr 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latin typeface="Times New Roman" pitchFamily="18" charset="0"/>
              </a:rPr>
              <a:pPr/>
              <a:t>101</a:t>
            </a:fld>
            <a:endParaRPr lang="en-US">
              <a:solidFill>
                <a:prstClr val="black"/>
              </a:solidFill>
              <a:latin typeface="Times New Roman" pitchFamily="18" charset="0"/>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12</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106</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108</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109</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2569440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125</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127</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130</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A93ADEE-02B0-471F-8BF9-39CA2799E93C}" type="slidenum">
              <a:rPr lang="en-US" smtClean="0">
                <a:solidFill>
                  <a:prstClr val="black"/>
                </a:solidFill>
              </a:rPr>
              <a:pPr/>
              <a:t>131</a:t>
            </a:fld>
            <a:endParaRPr lang="en-US">
              <a:solidFill>
                <a:prstClr val="black"/>
              </a:solidFill>
            </a:endParaRPr>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134</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15</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D0896B6-E75B-470D-BC0D-A9829B7B3BA0}" type="slidenum">
              <a:rPr lang="en-US" smtClean="0">
                <a:solidFill>
                  <a:prstClr val="black"/>
                </a:solidFill>
              </a:rPr>
              <a:pPr/>
              <a:t>135</a:t>
            </a:fld>
            <a:endParaRPr lang="en-US">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136</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137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16</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A93ADEE-02B0-471F-8BF9-39CA2799E93C}" type="slidenum">
              <a:rPr lang="en-US" smtClean="0">
                <a:solidFill>
                  <a:prstClr val="black"/>
                </a:solidFill>
              </a:rPr>
              <a:pPr/>
              <a:t>22</a:t>
            </a:fld>
            <a:endParaRPr lang="en-US">
              <a:solidFill>
                <a:prstClr val="black"/>
              </a:solidFill>
            </a:endParaRPr>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23</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019757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88795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864772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616594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8786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13774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727653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1701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177401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90927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624025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54457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6836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442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81769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119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79855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884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3077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85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939986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1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32653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566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6171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7590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1645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4315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28684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0506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765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409845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8803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0760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6543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1115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1325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5424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1535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75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942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735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338482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9234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6430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1266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7887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70F303-FB32-4221-93C9-5A4BC75D11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2713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D771A-38B3-4D51-8B57-52BC8F9BB4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9468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A1F64E-6CBF-4AEC-8B06-2A316553EC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04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66B11A-2D1F-4B58-B2AB-7A64F15019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7550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890086-9A76-4D97-A41D-16E16F59A0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2858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ACFAD53-8F7C-43D8-B24B-05ADF7077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732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30071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C7DEA1B-311C-4EFC-A5A8-FD04BA9C9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37012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66643A-F05F-484B-9F5E-630658A05B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7065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9FBA3A-F5B7-490D-AE2E-0B7E5EBE7E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5014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F46500-DACB-43E4-8EA9-BCEF4CC536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9950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9802AB-7C25-421F-AE71-16833E5354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4173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61340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216844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578360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37887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6614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781111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131569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172030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339457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7041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66997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741701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37780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184132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138526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27415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5487426"/>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594032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576816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78789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6895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176169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60825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17828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02991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54980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2186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82623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28161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783834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7145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6102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2803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4820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71746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0895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9622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42615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20209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59204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0250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4054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285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4322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5182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55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8956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2267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9109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942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5288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2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755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4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6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69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75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242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31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233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210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4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725541-053F-4563-B33E-FE10AF51D7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779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5DB067-FD09-4271-88DC-C4B52A69D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949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FFFAB-EF3B-4BBB-8C0C-E8B050CE1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094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63701-C5A5-4D39-9569-AA5EF8B53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7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D41D9C-29FB-4C57-9230-E0D94F1AF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2820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2DA55F-B958-427D-9DA6-67F483FD74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219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21AE78-5F43-4031-B1A9-49E62A80D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400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37E1B9-6B52-4B80-8A6D-EC9BAF61E0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17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7DAAEE-B37C-410F-8F06-65E1DEDE07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823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182267-FB63-4D17-AF25-92B70CFB0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1324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F695F-4145-47F3-A042-E54E94A7C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2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1582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022834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0951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5997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1291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1554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16792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81966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897347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330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466402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050479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2697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764216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51024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956108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87326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678843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917849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460155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723926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229115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490F57-795D-4B22-858E-2630FC546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31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B35F8C-087F-42E7-B294-D1D75591FD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404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364655-B76B-4FBF-B677-3133E1188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7708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3B3459-5AF2-47E2-AC39-3F74B9CC48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089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CBEF08-9E2A-48CA-8C33-99BE640521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5668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EFB603-7D0F-47C1-8529-EE60075FC7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4706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E05CBB8-0565-4A65-9AD8-46CBEA06B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57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C303E-D0EC-48E6-B94D-EA1F788F2A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0335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37E0AB-5A28-4E7B-9DE9-C261A4A535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114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A4C116-D10D-401D-86D6-D3F404A610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067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0770C3-5BF7-4ED3-A757-590EF76E0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6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14580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1777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7374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8957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F668D42-C6B1-495B-859F-A0DCE60C885D}"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76520107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06715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7170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907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0121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64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6771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AADA97-25A3-443F-8685-4D2318262621}"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9787573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8473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8353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2BBC88-4166-495A-9301-727C9FD20339}" type="slidenum">
              <a:rPr lang="en-US" altLang="en-US" smtClean="0">
                <a:solidFill>
                  <a:srgbClr val="000000"/>
                </a:solidFill>
                <a:latin typeface="Times New Roman" charset="0"/>
              </a:rPr>
              <a:pPr/>
              <a:t>‹#›</a:t>
            </a:fld>
            <a:endParaRPr lang="en-US" altLang="en-US">
              <a:solidFill>
                <a:srgbClr val="000000"/>
              </a:solidFill>
              <a:latin typeface="Times New Roman" charset="0"/>
            </a:endParaRPr>
          </a:p>
        </p:txBody>
      </p:sp>
    </p:spTree>
    <p:extLst>
      <p:ext uri="{BB962C8B-B14F-4D97-AF65-F5344CB8AC3E}">
        <p14:creationId xmlns:p14="http://schemas.microsoft.com/office/powerpoint/2010/main" val="598345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9.xml"/><Relationship Id="rId5" Type="http://schemas.openxmlformats.org/officeDocument/2006/relationships/image" Target="../media/image34.png"/><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1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8.xml"/><Relationship Id="rId5" Type="http://schemas.openxmlformats.org/officeDocument/2006/relationships/image" Target="../media/image40.png"/><Relationship Id="rId4" Type="http://schemas.openxmlformats.org/officeDocument/2006/relationships/image" Target="../media/image39.png"/></Relationships>
</file>

<file path=ppt/slides/_rels/slide1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11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pbs.org/wgbh/pages/frontline/shows/medicating/drugs/stats.html" TargetMode="External"/><Relationship Id="rId1" Type="http://schemas.openxmlformats.org/officeDocument/2006/relationships/slideLayout" Target="../slideLayouts/slideLayout68.xml"/></Relationships>
</file>

<file path=ppt/slides/_rels/slide1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8.xml"/></Relationships>
</file>

<file path=ppt/slides/_rels/slide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8.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s://journeynorth.org/tm/robin/ExpertAnswer09.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5.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89.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45.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45.xml"/><Relationship Id="rId5" Type="http://schemas.microsoft.com/office/2007/relationships/hdphoto" Target="../media/hdphoto6.wdp"/><Relationship Id="rId4" Type="http://schemas.openxmlformats.org/officeDocument/2006/relationships/image" Target="../media/image2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Building</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Better</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Homes</a:t>
            </a:r>
            <a:endParaRPr lang="en-US" sz="7200" b="1" dirty="0">
              <a:latin typeface="Caladea" panose="02040503050406030204" pitchFamily="18" charset="0"/>
            </a:endParaRPr>
          </a:p>
        </p:txBody>
      </p:sp>
    </p:spTree>
    <p:extLst>
      <p:ext uri="{BB962C8B-B14F-4D97-AF65-F5344CB8AC3E}">
        <p14:creationId xmlns:p14="http://schemas.microsoft.com/office/powerpoint/2010/main" val="106092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858000"/>
          </a:xfrm>
          <a:solidFill>
            <a:schemeClr val="tx1"/>
          </a:solidFill>
          <a:ln>
            <a:noFill/>
          </a:ln>
        </p:spPr>
        <p:txBody>
          <a:bodyPr/>
          <a:lstStyle/>
          <a:p>
            <a:pPr algn="ctr"/>
            <a:endParaRPr lang="en-US" sz="6000" b="1" i="1" dirty="0">
              <a:solidFill>
                <a:schemeClr val="bg1"/>
              </a:solidFill>
              <a:latin typeface="Arial" pitchFamily="34" charset="0"/>
            </a:endParaRPr>
          </a:p>
          <a:p>
            <a:pPr algn="ctr"/>
            <a:endParaRPr lang="en-US" b="1" i="1" dirty="0">
              <a:solidFill>
                <a:schemeClr val="bg1"/>
              </a:solidFill>
              <a:latin typeface="Arial" pitchFamily="34" charset="0"/>
            </a:endParaRPr>
          </a:p>
          <a:p>
            <a:pPr algn="ctr"/>
            <a:r>
              <a:rPr lang="en-US" sz="3600" i="1" dirty="0">
                <a:solidFill>
                  <a:schemeClr val="bg1"/>
                </a:solidFill>
                <a:latin typeface="Calibri" panose="020F0502020204030204" pitchFamily="34" charset="0"/>
              </a:rPr>
              <a:t>“I think God wants me to be happy”</a:t>
            </a:r>
          </a:p>
          <a:p>
            <a:pPr algn="ctr"/>
            <a:r>
              <a:rPr lang="en-US" sz="3600" i="1" dirty="0">
                <a:solidFill>
                  <a:schemeClr val="bg1"/>
                </a:solidFill>
                <a:latin typeface="Calibri" panose="020F0502020204030204" pitchFamily="34" charset="0"/>
              </a:rPr>
              <a:t>“I thought things would be different”</a:t>
            </a:r>
          </a:p>
          <a:p>
            <a:pPr algn="ctr"/>
            <a:r>
              <a:rPr lang="en-US" sz="3600" i="1" dirty="0">
                <a:solidFill>
                  <a:schemeClr val="bg1"/>
                </a:solidFill>
                <a:latin typeface="Calibri" panose="020F0502020204030204" pitchFamily="34" charset="0"/>
              </a:rPr>
              <a:t>“I want to do what I want to do”</a:t>
            </a:r>
          </a:p>
          <a:p>
            <a:pPr algn="ctr"/>
            <a:r>
              <a:rPr lang="en-US" sz="3600" i="1" dirty="0">
                <a:solidFill>
                  <a:schemeClr val="bg1"/>
                </a:solidFill>
                <a:latin typeface="Calibri" panose="020F0502020204030204" pitchFamily="34" charset="0"/>
              </a:rPr>
              <a:t>“It’s not good for the kids to see us unhappy”</a:t>
            </a:r>
          </a:p>
          <a:p>
            <a:pPr algn="ctr"/>
            <a:r>
              <a:rPr lang="en-US" sz="3600" i="1" dirty="0">
                <a:solidFill>
                  <a:schemeClr val="bg1"/>
                </a:solidFill>
                <a:latin typeface="Calibri" panose="020F0502020204030204" pitchFamily="34" charset="0"/>
              </a:rPr>
              <a:t> “I’m not in love anymore”</a:t>
            </a:r>
          </a:p>
          <a:p>
            <a:pPr marL="0" indent="0" algn="ctr">
              <a:buNone/>
            </a:pPr>
            <a:endParaRPr lang="en-US" sz="3600" i="1" dirty="0">
              <a:solidFill>
                <a:schemeClr val="bg1"/>
              </a:solidFill>
              <a:latin typeface="Calibri" panose="020F0502020204030204" pitchFamily="34" charset="0"/>
            </a:endParaRPr>
          </a:p>
          <a:p>
            <a:pPr algn="ctr"/>
            <a:r>
              <a:rPr lang="en-US" b="1" dirty="0">
                <a:solidFill>
                  <a:srgbClr val="FFFF00"/>
                </a:solidFill>
                <a:latin typeface="Arial" pitchFamily="34" charset="0"/>
              </a:rPr>
              <a:t>Luke 16.18;  Mark 10;  Matt. 19</a:t>
            </a:r>
          </a:p>
          <a:p>
            <a:pPr marL="0" indent="0" algn="ctr">
              <a:buNone/>
            </a:pPr>
            <a:r>
              <a:rPr lang="en-US" b="1" dirty="0">
                <a:solidFill>
                  <a:srgbClr val="FFFF00"/>
                </a:solidFill>
                <a:latin typeface="Arial" pitchFamily="34" charset="0"/>
              </a:rPr>
              <a:t>1 Cor. 7;    Malachi 2:13-16</a:t>
            </a:r>
          </a:p>
        </p:txBody>
      </p:sp>
      <p:sp>
        <p:nvSpPr>
          <p:cNvPr id="10242" name="Rectangle 2"/>
          <p:cNvSpPr>
            <a:spLocks noGrp="1" noChangeArrowheads="1"/>
          </p:cNvSpPr>
          <p:nvPr>
            <p:ph type="title"/>
          </p:nvPr>
        </p:nvSpPr>
        <p:spPr>
          <a:xfrm>
            <a:off x="838200" y="152400"/>
            <a:ext cx="7620000" cy="1219200"/>
          </a:xfr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a:lstStyle/>
          <a:p>
            <a:r>
              <a:rPr lang="en-US" sz="3600" dirty="0">
                <a:solidFill>
                  <a:schemeClr val="bg1"/>
                </a:solidFill>
                <a:effectLst>
                  <a:outerShdw blurRad="38100" dist="38100" dir="2700000" algn="tl">
                    <a:srgbClr val="000000">
                      <a:alpha val="43137"/>
                    </a:srgbClr>
                  </a:outerShdw>
                </a:effectLst>
                <a:latin typeface="Arial Black" pitchFamily="34" charset="0"/>
              </a:rPr>
              <a:t>“disposable-marriage”               in a disposable culture</a:t>
            </a:r>
            <a:endParaRPr lang="en-US" sz="3600" dirty="0">
              <a:solidFill>
                <a:schemeClr val="bg1"/>
              </a:solidFill>
              <a:effectLst>
                <a:outerShdw blurRad="38100" dist="38100" dir="2700000" algn="tl">
                  <a:srgbClr val="000000">
                    <a:alpha val="43137"/>
                  </a:srgbClr>
                </a:outerShdw>
              </a:effectLst>
            </a:endParaRPr>
          </a:p>
        </p:txBody>
      </p:sp>
      <p:sp>
        <p:nvSpPr>
          <p:cNvPr id="4" name="Rectangle 3"/>
          <p:cNvSpPr/>
          <p:nvPr/>
        </p:nvSpPr>
        <p:spPr bwMode="auto">
          <a:xfrm>
            <a:off x="8763000" y="0"/>
            <a:ext cx="381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37790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wipe(left)">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animEffect transition="in" filter="wipe(left)">
                                      <p:cBhvr>
                                        <p:cTn id="17" dur="500"/>
                                        <p:tgtEl>
                                          <p:spTgt spid="399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wipe(left)">
                                      <p:cBhvr>
                                        <p:cTn id="22" dur="500"/>
                                        <p:tgtEl>
                                          <p:spTgt spid="399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wipe(left)">
                                      <p:cBhvr>
                                        <p:cTn id="27" dur="500"/>
                                        <p:tgtEl>
                                          <p:spTgt spid="399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8" end="8"/>
                                            </p:txEl>
                                          </p:spTgt>
                                        </p:tgtEl>
                                        <p:attrNameLst>
                                          <p:attrName>style.visibility</p:attrName>
                                        </p:attrNameLst>
                                      </p:cBhvr>
                                      <p:to>
                                        <p:strVal val="visible"/>
                                      </p:to>
                                    </p:set>
                                    <p:animEffect transition="in" filter="wipe(left)">
                                      <p:cBhvr>
                                        <p:cTn id="32" dur="500"/>
                                        <p:tgtEl>
                                          <p:spTgt spid="39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9">
                                            <p:txEl>
                                              <p:pRg st="9" end="9"/>
                                            </p:txEl>
                                          </p:spTgt>
                                        </p:tgtEl>
                                        <p:attrNameLst>
                                          <p:attrName>style.visibility</p:attrName>
                                        </p:attrNameLst>
                                      </p:cBhvr>
                                      <p:to>
                                        <p:strVal val="visible"/>
                                      </p:to>
                                    </p:set>
                                    <p:animEffect transition="in" filter="wipe(left)">
                                      <p:cBhvr>
                                        <p:cTn id="37"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r>
              <a:rPr lang="en-US" sz="4000" dirty="0">
                <a:solidFill>
                  <a:schemeClr val="bg1"/>
                </a:solidFill>
                <a:latin typeface="Calibri" panose="020F0502020204030204" pitchFamily="34" charset="0"/>
                <a:cs typeface="Arial" pitchFamily="34" charset="0"/>
              </a:rPr>
              <a:t>something I’ve needed </a:t>
            </a:r>
            <a:br>
              <a:rPr lang="en-US" sz="4000" dirty="0">
                <a:solidFill>
                  <a:schemeClr val="bg1"/>
                </a:solidFill>
                <a:latin typeface="Calibri" panose="020F0502020204030204" pitchFamily="34" charset="0"/>
                <a:cs typeface="Arial" pitchFamily="34" charset="0"/>
              </a:rPr>
            </a:br>
            <a:r>
              <a:rPr lang="en-US" sz="4000" dirty="0">
                <a:solidFill>
                  <a:schemeClr val="bg1"/>
                </a:solidFill>
                <a:latin typeface="Calibri" panose="020F0502020204030204" pitchFamily="34" charset="0"/>
                <a:cs typeface="Arial" pitchFamily="34" charset="0"/>
              </a:rPr>
              <a:t>&amp; would recommend:</a:t>
            </a:r>
            <a:br>
              <a:rPr lang="en-US" sz="6000" dirty="0">
                <a:solidFill>
                  <a:schemeClr val="bg1"/>
                </a:solidFill>
                <a:latin typeface="Calibri" panose="020F0502020204030204" pitchFamily="34" charset="0"/>
                <a:cs typeface="Arial" pitchFamily="34" charset="0"/>
              </a:rPr>
            </a:br>
            <a:r>
              <a:rPr lang="en-US" sz="6000" dirty="0">
                <a:solidFill>
                  <a:schemeClr val="bg1"/>
                </a:solidFill>
                <a:latin typeface="Calibri" panose="020F0502020204030204" pitchFamily="34" charset="0"/>
                <a:cs typeface="Arial" pitchFamily="34" charset="0"/>
              </a:rPr>
              <a:t>the improvement game</a:t>
            </a: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br>
              <a:rPr lang="en-US" sz="6000" dirty="0">
                <a:solidFill>
                  <a:schemeClr val="bg1"/>
                </a:solidFill>
                <a:latin typeface="Calibri" panose="020F0502020204030204" pitchFamily="34" charset="0"/>
                <a:cs typeface="Arial" pitchFamily="34" charset="0"/>
              </a:rPr>
            </a:br>
            <a:endParaRPr lang="en-US" sz="6000" dirty="0">
              <a:solidFill>
                <a:schemeClr val="bg1"/>
              </a:solidFill>
              <a:latin typeface="Calibri" panose="020F0502020204030204"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09266" cy="436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99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500745" y="2209800"/>
            <a:ext cx="4267200" cy="3810000"/>
          </a:xfrm>
          <a:prstGeom prst="roundRect">
            <a:avLst>
              <a:gd name="adj" fmla="val 12304"/>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36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ROLES</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Josh. 24.15</a:t>
            </a:r>
          </a:p>
          <a:p>
            <a:pPr algn="ctr"/>
            <a:endPar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Eph.5.25 </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1Ptr. 3; 1Tm.5.14</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 </a:t>
            </a:r>
          </a:p>
          <a:p>
            <a:pPr algn="ctr"/>
            <a:r>
              <a:rPr lang="en-US" sz="32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Eph.6</a:t>
            </a:r>
            <a:endParaRPr lang="en-US" sz="3200" b="1" dirty="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143000" y="464127"/>
            <a:ext cx="7010400" cy="57150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1110485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r>
              <a:rPr lang="en-US" sz="5400" dirty="0">
                <a:solidFill>
                  <a:schemeClr val="bg1"/>
                </a:solidFill>
                <a:latin typeface="Arial Black" pitchFamily="34" charset="0"/>
              </a:rPr>
              <a:t>extra charts</a:t>
            </a:r>
            <a:endParaRPr lang="en-US"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79089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3" name="Oval Callout 2"/>
          <p:cNvSpPr/>
          <p:nvPr/>
        </p:nvSpPr>
        <p:spPr bwMode="auto">
          <a:xfrm>
            <a:off x="1905000" y="1447800"/>
            <a:ext cx="5410200" cy="3810000"/>
          </a:xfrm>
          <a:prstGeom prst="wedgeEllipseCallout">
            <a:avLst>
              <a:gd name="adj1" fmla="val -52875"/>
              <a:gd name="adj2" fmla="val 59000"/>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4400" b="1" i="1" kern="0" dirty="0">
              <a:solidFill>
                <a:srgbClr val="000000"/>
              </a:solidFill>
              <a:latin typeface="Calibri" panose="020F0502020204030204" pitchFamily="34" charset="0"/>
            </a:endParaRPr>
          </a:p>
          <a:p>
            <a:pPr algn="ctr"/>
            <a:r>
              <a:rPr lang="en-US" sz="4400" b="1" i="1" kern="0" dirty="0">
                <a:solidFill>
                  <a:srgbClr val="000000"/>
                </a:solidFill>
                <a:latin typeface="Calibri" panose="020F0502020204030204" pitchFamily="34" charset="0"/>
              </a:rPr>
              <a:t>What about</a:t>
            </a:r>
            <a:br>
              <a:rPr lang="en-US" sz="4400" b="1" i="1" kern="0" dirty="0">
                <a:solidFill>
                  <a:srgbClr val="000000"/>
                </a:solidFill>
                <a:latin typeface="Calibri" panose="020F0502020204030204" pitchFamily="34" charset="0"/>
              </a:rPr>
            </a:br>
            <a:r>
              <a:rPr lang="en-US" sz="4400" b="1" i="1" kern="0" dirty="0">
                <a:solidFill>
                  <a:srgbClr val="000000"/>
                </a:solidFill>
                <a:latin typeface="Calibri" panose="020F0502020204030204" pitchFamily="34" charset="0"/>
              </a:rPr>
              <a:t>ADHD?</a:t>
            </a:r>
            <a:endParaRPr lang="en-US" dirty="0">
              <a:solidFill>
                <a:srgbClr val="000000"/>
              </a:solidFill>
            </a:endParaRPr>
          </a:p>
        </p:txBody>
      </p:sp>
    </p:spTree>
    <p:extLst>
      <p:ext uri="{BB962C8B-B14F-4D97-AF65-F5344CB8AC3E}">
        <p14:creationId xmlns:p14="http://schemas.microsoft.com/office/powerpoint/2010/main" val="190156551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Oval Callout 2"/>
          <p:cNvSpPr/>
          <p:nvPr/>
        </p:nvSpPr>
        <p:spPr bwMode="auto">
          <a:xfrm>
            <a:off x="1905000" y="1447800"/>
            <a:ext cx="5410200" cy="3810000"/>
          </a:xfrm>
          <a:prstGeom prst="wedgeEllipseCallout">
            <a:avLst>
              <a:gd name="adj1" fmla="val -52875"/>
              <a:gd name="adj2" fmla="val 59000"/>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4400" b="1" i="1" kern="0" dirty="0">
              <a:solidFill>
                <a:srgbClr val="000000"/>
              </a:solidFill>
              <a:latin typeface="Calibri" panose="020F0502020204030204" pitchFamily="34" charset="0"/>
              <a:ea typeface="+mj-ea"/>
              <a:cs typeface="+mj-cs"/>
            </a:endParaRPr>
          </a:p>
          <a:p>
            <a:pPr algn="ctr"/>
            <a:r>
              <a:rPr lang="en-US" sz="4400" b="1" i="1" kern="0" dirty="0">
                <a:solidFill>
                  <a:srgbClr val="000000"/>
                </a:solidFill>
                <a:latin typeface="Calibri" panose="020F0502020204030204" pitchFamily="34" charset="0"/>
                <a:ea typeface="+mj-ea"/>
                <a:cs typeface="+mj-cs"/>
              </a:rPr>
              <a:t>What about</a:t>
            </a:r>
            <a:br>
              <a:rPr lang="en-US" sz="4400" b="1" i="1" kern="0" dirty="0">
                <a:solidFill>
                  <a:srgbClr val="000000"/>
                </a:solidFill>
                <a:latin typeface="Calibri" panose="020F0502020204030204" pitchFamily="34" charset="0"/>
                <a:ea typeface="+mj-ea"/>
                <a:cs typeface="+mj-cs"/>
              </a:rPr>
            </a:br>
            <a:r>
              <a:rPr lang="en-US" sz="4400" b="1" i="1" kern="0" dirty="0">
                <a:solidFill>
                  <a:srgbClr val="000000"/>
                </a:solidFill>
                <a:latin typeface="Calibri" panose="020F0502020204030204" pitchFamily="34" charset="0"/>
                <a:ea typeface="+mj-ea"/>
                <a:cs typeface="+mj-cs"/>
              </a:rPr>
              <a:t>ADHD?</a:t>
            </a: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5442611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Oval Callout 4"/>
          <p:cNvSpPr/>
          <p:nvPr/>
        </p:nvSpPr>
        <p:spPr bwMode="auto">
          <a:xfrm>
            <a:off x="4572000" y="457200"/>
            <a:ext cx="4191000" cy="1219200"/>
          </a:xfrm>
          <a:prstGeom prst="wedgeEllipseCallout">
            <a:avLst>
              <a:gd name="adj1" fmla="val 42912"/>
              <a:gd name="adj2" fmla="val -8890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Never spank</a:t>
            </a:r>
          </a:p>
          <a:p>
            <a:pPr algn="ctr"/>
            <a:r>
              <a:rPr lang="en-US" sz="2800" dirty="0">
                <a:solidFill>
                  <a:srgbClr val="000000"/>
                </a:solidFill>
              </a:rPr>
              <a:t>your child.</a:t>
            </a:r>
          </a:p>
        </p:txBody>
      </p:sp>
      <p:sp>
        <p:nvSpPr>
          <p:cNvPr id="7" name="Oval Callout 6"/>
          <p:cNvSpPr/>
          <p:nvPr/>
        </p:nvSpPr>
        <p:spPr bwMode="auto">
          <a:xfrm>
            <a:off x="4495800" y="2097259"/>
            <a:ext cx="4343400" cy="1825284"/>
          </a:xfrm>
          <a:prstGeom prst="wedgeEllipseCallout">
            <a:avLst>
              <a:gd name="adj1" fmla="val 44730"/>
              <a:gd name="adj2" fmla="val -86905"/>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Don’t be controlling. Let him be himself.</a:t>
            </a:r>
          </a:p>
        </p:txBody>
      </p:sp>
      <p:sp>
        <p:nvSpPr>
          <p:cNvPr id="9" name="Oval Callout 8"/>
          <p:cNvSpPr/>
          <p:nvPr/>
        </p:nvSpPr>
        <p:spPr bwMode="auto">
          <a:xfrm>
            <a:off x="685800" y="1066802"/>
            <a:ext cx="4038600" cy="1447799"/>
          </a:xfrm>
          <a:prstGeom prst="wedgeEllipseCallout">
            <a:avLst>
              <a:gd name="adj1" fmla="val -44824"/>
              <a:gd name="adj2" fmla="val -75749"/>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Your son is a problem in class</a:t>
            </a:r>
          </a:p>
        </p:txBody>
      </p:sp>
      <p:sp>
        <p:nvSpPr>
          <p:cNvPr id="10" name="Oval Callout 9"/>
          <p:cNvSpPr/>
          <p:nvPr/>
        </p:nvSpPr>
        <p:spPr bwMode="auto">
          <a:xfrm>
            <a:off x="609600" y="2935458"/>
            <a:ext cx="4038600" cy="1788943"/>
          </a:xfrm>
          <a:prstGeom prst="wedgeEllipseCallout">
            <a:avLst>
              <a:gd name="adj1" fmla="val -46239"/>
              <a:gd name="adj2" fmla="val -78381"/>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Your son has a behavioral disorder.</a:t>
            </a:r>
          </a:p>
        </p:txBody>
      </p:sp>
      <p:sp>
        <p:nvSpPr>
          <p:cNvPr id="11" name="Oval Callout 10"/>
          <p:cNvSpPr/>
          <p:nvPr/>
        </p:nvSpPr>
        <p:spPr bwMode="auto">
          <a:xfrm>
            <a:off x="685800" y="5061245"/>
            <a:ext cx="4038600" cy="1644355"/>
          </a:xfrm>
          <a:prstGeom prst="wedgeEllipseCallout">
            <a:avLst>
              <a:gd name="adj1" fmla="val -47182"/>
              <a:gd name="adj2" fmla="val -8227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Here’s a drug </a:t>
            </a:r>
          </a:p>
          <a:p>
            <a:pPr algn="ctr"/>
            <a:r>
              <a:rPr lang="en-US" sz="2800" dirty="0">
                <a:solidFill>
                  <a:srgbClr val="000000"/>
                </a:solidFill>
              </a:rPr>
              <a:t>to control the problem.</a:t>
            </a:r>
          </a:p>
        </p:txBody>
      </p:sp>
      <p:sp>
        <p:nvSpPr>
          <p:cNvPr id="12" name="Left-Right Arrow 11"/>
          <p:cNvSpPr/>
          <p:nvPr/>
        </p:nvSpPr>
        <p:spPr bwMode="auto">
          <a:xfrm rot="18688346">
            <a:off x="2104429" y="3083743"/>
            <a:ext cx="5182719" cy="783484"/>
          </a:xfrm>
          <a:prstGeom prst="leftRightArrow">
            <a:avLst/>
          </a:prstGeom>
          <a:solidFill>
            <a:schemeClr val="bg1"/>
          </a:solidFill>
          <a:ln w="28575" cap="flat" cmpd="sng" algn="ctr">
            <a:solidFill>
              <a:schemeClr val="tx1">
                <a:lumMod val="75000"/>
                <a:lumOff val="25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sz="1700" dirty="0">
                <a:solidFill>
                  <a:srgbClr val="000000"/>
                </a:solidFill>
              </a:rPr>
              <a:t>Straight correlation?        No, not that simple…  </a:t>
            </a:r>
            <a:endParaRPr lang="en-US" sz="1700" b="1" dirty="0">
              <a:solidFill>
                <a:srgbClr val="000000"/>
              </a:solidFill>
              <a:latin typeface="Calibri" panose="020F0502020204030204" pitchFamily="34" charset="0"/>
            </a:endParaRPr>
          </a:p>
        </p:txBody>
      </p:sp>
      <p:sp>
        <p:nvSpPr>
          <p:cNvPr id="8" name="Oval Callout 7"/>
          <p:cNvSpPr/>
          <p:nvPr/>
        </p:nvSpPr>
        <p:spPr bwMode="auto">
          <a:xfrm>
            <a:off x="4457700" y="4343401"/>
            <a:ext cx="4381500" cy="1603716"/>
          </a:xfrm>
          <a:prstGeom prst="wedgeEllipseCallout">
            <a:avLst>
              <a:gd name="adj1" fmla="val 42912"/>
              <a:gd name="adj2" fmla="val -99822"/>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a:solidFill>
                  <a:srgbClr val="000000"/>
                </a:solidFill>
              </a:rPr>
              <a:t>Build up his</a:t>
            </a:r>
          </a:p>
          <a:p>
            <a:pPr algn="ctr"/>
            <a:r>
              <a:rPr lang="en-US" sz="2800" dirty="0">
                <a:solidFill>
                  <a:srgbClr val="000000"/>
                </a:solidFill>
              </a:rPr>
              <a:t>self esteem.</a:t>
            </a:r>
          </a:p>
        </p:txBody>
      </p:sp>
    </p:spTree>
    <p:extLst>
      <p:ext uri="{BB962C8B-B14F-4D97-AF65-F5344CB8AC3E}">
        <p14:creationId xmlns:p14="http://schemas.microsoft.com/office/powerpoint/2010/main" val="885782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2133600"/>
            <a:ext cx="7924800" cy="28956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4800" b="1" dirty="0">
                <a:solidFill>
                  <a:schemeClr val="bg1"/>
                </a:solidFill>
                <a:effectLst>
                  <a:outerShdw blurRad="38100" dist="38100" dir="2700000" algn="tl">
                    <a:srgbClr val="000000"/>
                  </a:outerShdw>
                </a:effectLst>
                <a:latin typeface="Tahoma" pitchFamily="34" charset="0"/>
              </a:rPr>
              <a:t>parenting</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&amp; </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meds</a:t>
            </a:r>
            <a:endParaRPr lang="en-US" sz="3200" dirty="0">
              <a:solidFill>
                <a:schemeClr val="bg1"/>
              </a:solidFill>
              <a:latin typeface="Arial" charset="0"/>
            </a:endParaRPr>
          </a:p>
        </p:txBody>
      </p:sp>
    </p:spTree>
    <p:extLst>
      <p:ext uri="{BB962C8B-B14F-4D97-AF65-F5344CB8AC3E}">
        <p14:creationId xmlns:p14="http://schemas.microsoft.com/office/powerpoint/2010/main" val="8136168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3"/>
          </a:xfrm>
        </p:spPr>
        <p:txBody>
          <a:bodyPr/>
          <a:lstStyle/>
          <a:p>
            <a:r>
              <a:rPr lang="en-US" dirty="0">
                <a:latin typeface="Calibri" panose="020F0502020204030204" pitchFamily="34" charset="0"/>
              </a:rPr>
              <a:t>two premises:</a:t>
            </a:r>
          </a:p>
        </p:txBody>
      </p:sp>
      <p:sp>
        <p:nvSpPr>
          <p:cNvPr id="3" name="Content Placeholder 2"/>
          <p:cNvSpPr>
            <a:spLocks noGrp="1"/>
          </p:cNvSpPr>
          <p:nvPr>
            <p:ph idx="1"/>
          </p:nvPr>
        </p:nvSpPr>
        <p:spPr>
          <a:xfrm>
            <a:off x="0" y="838200"/>
            <a:ext cx="9144000" cy="6019800"/>
          </a:xfrm>
        </p:spPr>
        <p:style>
          <a:lnRef idx="0">
            <a:schemeClr val="dk1"/>
          </a:lnRef>
          <a:fillRef idx="3">
            <a:schemeClr val="dk1"/>
          </a:fillRef>
          <a:effectRef idx="3">
            <a:schemeClr val="dk1"/>
          </a:effectRef>
          <a:fontRef idx="minor">
            <a:schemeClr val="lt1"/>
          </a:fontRef>
        </p:style>
        <p:txBody>
          <a:bodyPr numCol="2"/>
          <a:lstStyle/>
          <a:p>
            <a:r>
              <a:rPr lang="en-US" b="1" dirty="0">
                <a:latin typeface="Calibri" panose="020F0502020204030204" pitchFamily="34" charset="0"/>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 created by God.</a:t>
            </a:r>
          </a:p>
          <a:p>
            <a:pPr algn="ctr"/>
            <a:r>
              <a:rPr lang="en-US" sz="2800" dirty="0">
                <a:solidFill>
                  <a:srgbClr val="000000"/>
                </a:solidFill>
              </a:rPr>
              <a:t>We are to turn from sin.</a:t>
            </a:r>
          </a:p>
          <a:p>
            <a:pPr algn="ctr"/>
            <a:r>
              <a:rPr lang="en-US" sz="2800" dirty="0">
                <a:solidFill>
                  <a:srgbClr val="000000"/>
                </a:solidFill>
              </a:rPr>
              <a:t>We will face judgment.</a:t>
            </a:r>
          </a:p>
        </p:txBody>
      </p:sp>
      <p:sp>
        <p:nvSpPr>
          <p:cNvPr id="5" name="Cube 4"/>
          <p:cNvSpPr/>
          <p:nvPr/>
        </p:nvSpPr>
        <p:spPr>
          <a:xfrm>
            <a:off x="20574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a:t>
            </a:r>
          </a:p>
          <a:p>
            <a:pPr algn="ctr"/>
            <a:r>
              <a:rPr lang="en-US" sz="2800" dirty="0">
                <a:solidFill>
                  <a:srgbClr val="000000"/>
                </a:solidFill>
              </a:rPr>
              <a:t>physical</a:t>
            </a: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have physical needs</a:t>
            </a:r>
          </a:p>
        </p:txBody>
      </p:sp>
      <p:sp>
        <p:nvSpPr>
          <p:cNvPr id="9" name="Cube 8"/>
          <p:cNvSpPr/>
          <p:nvPr/>
        </p:nvSpPr>
        <p:spPr>
          <a:xfrm>
            <a:off x="42672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a:t>
            </a:r>
          </a:p>
          <a:p>
            <a:pPr algn="ctr"/>
            <a:r>
              <a:rPr lang="en-US" sz="2800" dirty="0">
                <a:solidFill>
                  <a:srgbClr val="000000"/>
                </a:solidFill>
              </a:rPr>
              <a:t>spiritual</a:t>
            </a:r>
          </a:p>
        </p:txBody>
      </p:sp>
      <p:sp>
        <p:nvSpPr>
          <p:cNvPr id="8" name="Cube 7"/>
          <p:cNvSpPr/>
          <p:nvPr/>
        </p:nvSpPr>
        <p:spPr>
          <a:xfrm>
            <a:off x="44196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have moral, spiritual, &amp; social duties</a:t>
            </a:r>
          </a:p>
        </p:txBody>
      </p:sp>
    </p:spTree>
    <p:extLst>
      <p:ext uri="{BB962C8B-B14F-4D97-AF65-F5344CB8AC3E}">
        <p14:creationId xmlns:p14="http://schemas.microsoft.com/office/powerpoint/2010/main" val="104312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1"/>
          </a:solidFill>
        </p:spPr>
        <p:txBody>
          <a:bodyPr/>
          <a:lstStyle/>
          <a:p>
            <a:endParaRPr lang="en-US" dirty="0">
              <a:latin typeface="Calibri" panose="020F0502020204030204" pitchFamily="34" charset="0"/>
            </a:endParaRPr>
          </a:p>
        </p:txBody>
      </p:sp>
      <p:sp>
        <p:nvSpPr>
          <p:cNvPr id="3" name="Content Placeholder 2"/>
          <p:cNvSpPr>
            <a:spLocks noGrp="1"/>
          </p:cNvSpPr>
          <p:nvPr>
            <p:ph idx="1"/>
          </p:nvPr>
        </p:nvSpPr>
        <p:spPr>
          <a:xfrm>
            <a:off x="0" y="0"/>
            <a:ext cx="9144000" cy="6858000"/>
          </a:xfrm>
        </p:spPr>
        <p:style>
          <a:lnRef idx="0">
            <a:schemeClr val="dk1"/>
          </a:lnRef>
          <a:fillRef idx="3">
            <a:schemeClr val="dk1"/>
          </a:fillRef>
          <a:effectRef idx="3">
            <a:schemeClr val="dk1"/>
          </a:effectRef>
          <a:fontRef idx="minor">
            <a:schemeClr val="lt1"/>
          </a:fontRef>
        </p:style>
        <p:txBody>
          <a:bodyPr numCol="2"/>
          <a:lstStyle/>
          <a:p>
            <a:endParaRPr lang="en-US" b="1" dirty="0">
              <a:latin typeface="Calibri" panose="020F0502020204030204" pitchFamily="34" charset="0"/>
            </a:endParaRPr>
          </a:p>
          <a:p>
            <a:r>
              <a:rPr lang="en-US" b="1" dirty="0">
                <a:latin typeface="Calibri" panose="020F0502020204030204" pitchFamily="34" charset="0"/>
              </a:rPr>
              <a:t>evolutionary premise</a:t>
            </a:r>
            <a:r>
              <a:rPr lang="en-US" b="1" dirty="0">
                <a:solidFill>
                  <a:schemeClr val="tx1"/>
                </a:solidFill>
              </a:rPr>
              <a:t>	</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ideas of </a:t>
            </a:r>
          </a:p>
          <a:p>
            <a:pPr algn="ctr"/>
            <a:r>
              <a:rPr lang="en-US" sz="2800" dirty="0">
                <a:solidFill>
                  <a:srgbClr val="000000"/>
                </a:solidFill>
              </a:rPr>
              <a:t>God, sin, and judgment are irrelevant myths</a:t>
            </a:r>
          </a:p>
        </p:txBody>
      </p:sp>
      <p:sp>
        <p:nvSpPr>
          <p:cNvPr id="5" name="Cube 4"/>
          <p:cNvSpPr/>
          <p:nvPr/>
        </p:nvSpPr>
        <p:spPr>
          <a:xfrm>
            <a:off x="2057400" y="3810000"/>
            <a:ext cx="47244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we are unplanned accumulations of chemicals</a:t>
            </a: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some</a:t>
            </a:r>
          </a:p>
          <a:p>
            <a:pPr algn="ctr"/>
            <a:r>
              <a:rPr lang="en-US" sz="2800" dirty="0">
                <a:solidFill>
                  <a:srgbClr val="000000"/>
                </a:solidFill>
              </a:rPr>
              <a:t>adapt</a:t>
            </a:r>
          </a:p>
          <a:p>
            <a:pPr algn="ctr"/>
            <a:r>
              <a:rPr lang="en-US" sz="2800" dirty="0">
                <a:solidFill>
                  <a:srgbClr val="000000"/>
                </a:solidFill>
              </a:rPr>
              <a:t>easily to social</a:t>
            </a:r>
          </a:p>
          <a:p>
            <a:pPr algn="ctr"/>
            <a:r>
              <a:rPr lang="en-US" sz="2800" dirty="0">
                <a:solidFill>
                  <a:srgbClr val="000000"/>
                </a:solidFill>
              </a:rPr>
              <a:t>constructs </a:t>
            </a:r>
          </a:p>
        </p:txBody>
      </p:sp>
      <p:sp>
        <p:nvSpPr>
          <p:cNvPr id="8" name="Cube 7"/>
          <p:cNvSpPr/>
          <p:nvPr/>
        </p:nvSpPr>
        <p:spPr>
          <a:xfrm>
            <a:off x="4343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some do not adapt easily to </a:t>
            </a:r>
          </a:p>
          <a:p>
            <a:pPr algn="ctr"/>
            <a:r>
              <a:rPr lang="en-US" sz="2800" dirty="0">
                <a:solidFill>
                  <a:srgbClr val="000000"/>
                </a:solidFill>
              </a:rPr>
              <a:t>to social</a:t>
            </a:r>
          </a:p>
          <a:p>
            <a:pPr algn="ctr"/>
            <a:r>
              <a:rPr lang="en-US" sz="2800" dirty="0">
                <a:solidFill>
                  <a:srgbClr val="000000"/>
                </a:solidFill>
              </a:rPr>
              <a:t>constructs </a:t>
            </a:r>
          </a:p>
        </p:txBody>
      </p:sp>
      <p:sp>
        <p:nvSpPr>
          <p:cNvPr id="11" name="Curved Right Arrow 10"/>
          <p:cNvSpPr/>
          <p:nvPr/>
        </p:nvSpPr>
        <p:spPr>
          <a:xfrm rot="21005718" flipH="1">
            <a:off x="6445626" y="2375035"/>
            <a:ext cx="1243251" cy="2400893"/>
          </a:xfrm>
          <a:prstGeom prst="curvedRightArrow">
            <a:avLst>
              <a:gd name="adj1" fmla="val 25000"/>
              <a:gd name="adj2" fmla="val 50000"/>
              <a:gd name="adj3" fmla="val 50816"/>
            </a:avLst>
          </a:prstGeom>
          <a:solidFill>
            <a:srgbClr val="FF6600"/>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quot;No&quot; Symbol 8"/>
          <p:cNvSpPr/>
          <p:nvPr/>
        </p:nvSpPr>
        <p:spPr>
          <a:xfrm>
            <a:off x="3352800" y="5410200"/>
            <a:ext cx="1143000" cy="1143000"/>
          </a:xfrm>
          <a:prstGeom prst="noSmoking">
            <a:avLst/>
          </a:prstGeom>
          <a:solidFill>
            <a:schemeClr val="tx1">
              <a:lumMod val="85000"/>
              <a:lumOff val="1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789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ppt_h/2"/>
                                          </p:val>
                                        </p:tav>
                                        <p:tav tm="100000">
                                          <p:val>
                                            <p:strVal val="#ppt_y"/>
                                          </p:val>
                                        </p:tav>
                                      </p:tavLst>
                                    </p:anim>
                                    <p:anim calcmode="lin" valueType="num">
                                      <p:cBhvr>
                                        <p:cTn id="41" dur="500" fill="hold"/>
                                        <p:tgtEl>
                                          <p:spTgt spid="11"/>
                                        </p:tgtEl>
                                        <p:attrNameLst>
                                          <p:attrName>ppt_w</p:attrName>
                                        </p:attrNameLst>
                                      </p:cBhvr>
                                      <p:tavLst>
                                        <p:tav tm="0">
                                          <p:val>
                                            <p:strVal val="#ppt_w"/>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solidFill>
            <a:srgbClr val="FF0000"/>
          </a:solidFill>
        </p:spPr>
        <p:style>
          <a:lnRef idx="0">
            <a:schemeClr val="accent1"/>
          </a:lnRef>
          <a:fillRef idx="3">
            <a:schemeClr val="accent1"/>
          </a:fillRef>
          <a:effectRef idx="3">
            <a:schemeClr val="accent1"/>
          </a:effectRef>
          <a:fontRef idx="minor">
            <a:schemeClr val="lt1"/>
          </a:fontRef>
        </p:style>
        <p:txBody>
          <a:bodyPr/>
          <a:lstStyle/>
          <a:p>
            <a:r>
              <a:rPr lang="en-US" b="1" dirty="0">
                <a:effectLst>
                  <a:outerShdw blurRad="38100" dist="38100" dir="2700000" algn="tl">
                    <a:srgbClr val="000000">
                      <a:alpha val="43137"/>
                    </a:srgbClr>
                  </a:outerShdw>
                </a:effectLst>
                <a:latin typeface="Calisto MT" panose="02040603050505030304" pitchFamily="18" charset="0"/>
              </a:rPr>
              <a:t>GOOD PHYSICIANS</a:t>
            </a:r>
          </a:p>
        </p:txBody>
      </p:sp>
      <p:sp>
        <p:nvSpPr>
          <p:cNvPr id="3" name="Content Placeholder 2"/>
          <p:cNvSpPr>
            <a:spLocks noGrp="1"/>
          </p:cNvSpPr>
          <p:nvPr>
            <p:ph idx="1"/>
          </p:nvPr>
        </p:nvSpPr>
        <p:spPr>
          <a:xfrm>
            <a:off x="457200" y="1066800"/>
            <a:ext cx="8229600" cy="2209800"/>
          </a:xfrm>
        </p:spPr>
        <p:txBody>
          <a:bodyPr>
            <a:normAutofit lnSpcReduction="10000"/>
          </a:bodyPr>
          <a:lstStyle/>
          <a:p>
            <a:r>
              <a:rPr lang="en-US" b="1" dirty="0">
                <a:latin typeface="Calibri" panose="020F0502020204030204" pitchFamily="34" charset="0"/>
              </a:rPr>
              <a:t>a noble profession…</a:t>
            </a:r>
          </a:p>
          <a:p>
            <a:r>
              <a:rPr lang="en-US" b="1" dirty="0">
                <a:latin typeface="Calibri" panose="020F0502020204030204" pitchFamily="34" charset="0"/>
              </a:rPr>
              <a:t>Mark 2.17  “It is not the healthy who need a doctor, but the sick”</a:t>
            </a:r>
          </a:p>
          <a:p>
            <a:r>
              <a:rPr lang="en-US" b="1" dirty="0">
                <a:latin typeface="Calibri" panose="020F0502020204030204" pitchFamily="34" charset="0"/>
              </a:rPr>
              <a:t>Col. 4.14  “Luke, the beloved physician”</a:t>
            </a:r>
          </a:p>
        </p:txBody>
      </p:sp>
      <p:sp>
        <p:nvSpPr>
          <p:cNvPr id="4" name="Title 1"/>
          <p:cNvSpPr txBox="1">
            <a:spLocks/>
          </p:cNvSpPr>
          <p:nvPr/>
        </p:nvSpPr>
        <p:spPr>
          <a:xfrm>
            <a:off x="457200" y="3352800"/>
            <a:ext cx="8229600" cy="99060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eaLnBrk="1" fontAlgn="auto" hangingPunct="1">
              <a:spcAft>
                <a:spcPts val="0"/>
              </a:spcAft>
              <a:defRPr/>
            </a:pPr>
            <a:r>
              <a:rPr lang="en-US" sz="4400" b="1" dirty="0">
                <a:solidFill>
                  <a:srgbClr val="FFFFFF"/>
                </a:solidFill>
                <a:effectLst>
                  <a:outerShdw blurRad="38100" dist="38100" dir="2700000" algn="tl">
                    <a:srgbClr val="000000">
                      <a:alpha val="43137"/>
                    </a:srgbClr>
                  </a:outerShdw>
                </a:effectLst>
                <a:latin typeface="Calisto MT" panose="02040603050505030304" pitchFamily="18" charset="0"/>
              </a:rPr>
              <a:t>LTD. PHYSICIANS</a:t>
            </a:r>
          </a:p>
        </p:txBody>
      </p:sp>
      <p:sp>
        <p:nvSpPr>
          <p:cNvPr id="5" name="Content Placeholder 2"/>
          <p:cNvSpPr txBox="1">
            <a:spLocks/>
          </p:cNvSpPr>
          <p:nvPr/>
        </p:nvSpPr>
        <p:spPr>
          <a:xfrm>
            <a:off x="457200" y="4419600"/>
            <a:ext cx="8686800" cy="2438400"/>
          </a:xfrm>
          <a:prstGeom prst="rect">
            <a:avLst/>
          </a:prstGeom>
        </p:spPr>
        <p:txBody>
          <a:bodyPr vert="horz" lIns="91440" tIns="45720" rIns="91440" bIns="45720" rtlCol="0">
            <a:normAutofit/>
          </a:bodyPr>
          <a:lstStyle/>
          <a:p>
            <a:pPr marL="342900" indent="-342900" eaLnBrk="1" fontAlgn="auto" hangingPunct="1">
              <a:spcBef>
                <a:spcPct val="20000"/>
              </a:spcBef>
              <a:spcAft>
                <a:spcPts val="0"/>
              </a:spcAft>
              <a:buFont typeface="Arial" pitchFamily="34" charset="0"/>
              <a:buChar char="•"/>
              <a:defRPr/>
            </a:pPr>
            <a:r>
              <a:rPr lang="en-US" sz="3200" b="1" dirty="0">
                <a:solidFill>
                  <a:srgbClr val="000000"/>
                </a:solidFill>
                <a:latin typeface="Calibri" panose="020F0502020204030204" pitchFamily="34" charset="0"/>
              </a:rPr>
              <a:t>Mark 5.26                                                                  “who had suffered much under many physicians, and had spent all that she had,             and was no better but rather grew worse.”</a:t>
            </a:r>
          </a:p>
        </p:txBody>
      </p:sp>
    </p:spTree>
    <p:extLst>
      <p:ext uri="{BB962C8B-B14F-4D97-AF65-F5344CB8AC3E}">
        <p14:creationId xmlns:p14="http://schemas.microsoft.com/office/powerpoint/2010/main" val="3976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pPr algn="l"/>
            <a:r>
              <a:rPr lang="en-US" b="1" dirty="0">
                <a:solidFill>
                  <a:schemeClr val="bg1"/>
                </a:solidFill>
                <a:latin typeface="Calibri" panose="020F0502020204030204" pitchFamily="34" charset="0"/>
              </a:rPr>
              <a:t>     a lesson from </a:t>
            </a:r>
            <a:r>
              <a:rPr lang="en-US" b="1" dirty="0" err="1">
                <a:solidFill>
                  <a:schemeClr val="bg1"/>
                </a:solidFill>
                <a:latin typeface="Calibri" panose="020F0502020204030204" pitchFamily="34" charset="0"/>
              </a:rPr>
              <a:t>cuban</a:t>
            </a:r>
            <a:r>
              <a:rPr lang="en-US" b="1" dirty="0">
                <a:solidFill>
                  <a:schemeClr val="bg1"/>
                </a:solidFill>
                <a:latin typeface="Calibri" panose="020F0502020204030204" pitchFamily="34" charset="0"/>
              </a:rPr>
              <a:t> cars</a:t>
            </a: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p:txBody>
      </p:sp>
      <p:grpSp>
        <p:nvGrpSpPr>
          <p:cNvPr id="10" name="Group 9"/>
          <p:cNvGrpSpPr/>
          <p:nvPr/>
        </p:nvGrpSpPr>
        <p:grpSpPr>
          <a:xfrm>
            <a:off x="1157259" y="1066331"/>
            <a:ext cx="6734232" cy="5239219"/>
            <a:chOff x="3313386" y="1114097"/>
            <a:chExt cx="6277032" cy="489198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52" y="1114097"/>
              <a:ext cx="6261266"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13386" y="1114097"/>
              <a:ext cx="6261266" cy="307777"/>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CC BY-SA 3.0, https://commons.wikimedia.org/w/index.php?curid=1042507</a:t>
              </a:r>
            </a:p>
          </p:txBody>
        </p:sp>
      </p:grpSp>
      <p:grpSp>
        <p:nvGrpSpPr>
          <p:cNvPr id="8" name="Group 7"/>
          <p:cNvGrpSpPr/>
          <p:nvPr/>
        </p:nvGrpSpPr>
        <p:grpSpPr>
          <a:xfrm>
            <a:off x="1174173" y="863269"/>
            <a:ext cx="6781800" cy="5442281"/>
            <a:chOff x="3581400" y="1094788"/>
            <a:chExt cx="6248400" cy="4911311"/>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14096"/>
              <a:ext cx="6248400" cy="48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1094788"/>
              <a:ext cx="6248400" cy="523220"/>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By Zahav511 - Own work, CC BY-SA 3.0, https://commons.wikimedia.org/w/index.php?curid=23452995</a:t>
              </a:r>
            </a:p>
          </p:txBody>
        </p:sp>
      </p:grpSp>
      <p:grpSp>
        <p:nvGrpSpPr>
          <p:cNvPr id="5" name="Group 4"/>
          <p:cNvGrpSpPr/>
          <p:nvPr/>
        </p:nvGrpSpPr>
        <p:grpSpPr>
          <a:xfrm>
            <a:off x="395273" y="833601"/>
            <a:ext cx="8241289" cy="5719599"/>
            <a:chOff x="-3664378" y="863667"/>
            <a:chExt cx="7256764" cy="4984237"/>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78" y="863667"/>
              <a:ext cx="7239000"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46614" y="5324684"/>
              <a:ext cx="7239000" cy="523220"/>
            </a:xfrm>
            <a:prstGeom prst="rect">
              <a:avLst/>
            </a:prstGeom>
          </p:spPr>
          <p:txBody>
            <a:bodyPr wrap="square">
              <a:spAutoFit/>
            </a:bodyPr>
            <a:lstStyle/>
            <a:p>
              <a:r>
                <a:rPr lang="en-US" sz="1400" dirty="0"/>
                <a:t>By </a:t>
              </a:r>
              <a:r>
                <a:rPr lang="en-US" sz="1400" dirty="0" err="1"/>
                <a:t>MiltonPoint</a:t>
              </a:r>
              <a:r>
                <a:rPr lang="en-US" sz="1400" dirty="0"/>
                <a:t> - Own work, CC BY-SA 4.0, https://commons.wikimedia.org/w/index.php?curid=38351278</a:t>
              </a:r>
            </a:p>
          </p:txBody>
        </p:sp>
      </p:grpSp>
    </p:spTree>
    <p:extLst>
      <p:ext uri="{BB962C8B-B14F-4D97-AF65-F5344CB8AC3E}">
        <p14:creationId xmlns:p14="http://schemas.microsoft.com/office/powerpoint/2010/main" val="262148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133600"/>
          </a:xfrm>
        </p:spPr>
        <p:txBody>
          <a:bodyPr/>
          <a:lstStyle/>
          <a:p>
            <a:r>
              <a:rPr lang="en-US" sz="8000" b="1" dirty="0"/>
              <a:t>ADHD</a:t>
            </a:r>
          </a:p>
        </p:txBody>
      </p:sp>
      <p:sp>
        <p:nvSpPr>
          <p:cNvPr id="3" name="Down Arrow 2"/>
          <p:cNvSpPr/>
          <p:nvPr/>
        </p:nvSpPr>
        <p:spPr bwMode="auto">
          <a:xfrm>
            <a:off x="304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z="2800" b="1" dirty="0">
              <a:solidFill>
                <a:srgbClr val="FFFFFF"/>
              </a:solidFill>
            </a:endParaRPr>
          </a:p>
          <a:p>
            <a:pPr algn="ctr"/>
            <a:r>
              <a:rPr lang="en-US" sz="2800" b="1" dirty="0">
                <a:solidFill>
                  <a:srgbClr val="FFFFFF"/>
                </a:solidFill>
              </a:rPr>
              <a:t>familial</a:t>
            </a:r>
          </a:p>
          <a:p>
            <a:pPr algn="ctr"/>
            <a:r>
              <a:rPr lang="en-US" sz="2800" b="1" dirty="0">
                <a:solidFill>
                  <a:srgbClr val="FFFFFF"/>
                </a:solidFill>
              </a:rPr>
              <a:t>component</a:t>
            </a:r>
          </a:p>
          <a:p>
            <a:pPr algn="ctr"/>
            <a:endParaRPr lang="en-US" sz="2800" b="1" dirty="0">
              <a:solidFill>
                <a:srgbClr val="FFFFFF"/>
              </a:solidFill>
            </a:endParaRPr>
          </a:p>
          <a:p>
            <a:pPr algn="ctr"/>
            <a:endParaRPr lang="en-US" sz="2800" b="1" dirty="0">
              <a:solidFill>
                <a:srgbClr val="FFFFFF"/>
              </a:solidFill>
            </a:endParaRPr>
          </a:p>
          <a:p>
            <a:pPr algn="ctr"/>
            <a:endParaRPr lang="en-US" sz="2800" b="1" dirty="0">
              <a:solidFill>
                <a:srgbClr val="FFFFFF"/>
              </a:solidFill>
            </a:endParaRPr>
          </a:p>
        </p:txBody>
      </p:sp>
      <p:sp>
        <p:nvSpPr>
          <p:cNvPr id="4" name="Down Arrow 3"/>
          <p:cNvSpPr/>
          <p:nvPr/>
        </p:nvSpPr>
        <p:spPr bwMode="auto">
          <a:xfrm>
            <a:off x="32004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a:solidFill>
                <a:srgbClr val="000000"/>
              </a:solidFill>
            </a:endParaRPr>
          </a:p>
          <a:p>
            <a:pPr algn="ctr"/>
            <a:r>
              <a:rPr lang="en-US" sz="2800" b="1" dirty="0">
                <a:solidFill>
                  <a:srgbClr val="FFFFFF"/>
                </a:solidFill>
              </a:rPr>
              <a:t>training</a:t>
            </a:r>
          </a:p>
          <a:p>
            <a:pPr algn="ctr"/>
            <a:r>
              <a:rPr lang="en-US" sz="2800" b="1" dirty="0">
                <a:solidFill>
                  <a:srgbClr val="FFFFFF"/>
                </a:solidFill>
              </a:rPr>
              <a:t>component</a:t>
            </a:r>
          </a:p>
          <a:p>
            <a:pPr algn="ctr"/>
            <a:endParaRPr lang="en-US" sz="2800" b="1" dirty="0">
              <a:solidFill>
                <a:srgbClr val="FFFFFF"/>
              </a:solidFill>
            </a:endParaRPr>
          </a:p>
        </p:txBody>
      </p:sp>
      <p:sp>
        <p:nvSpPr>
          <p:cNvPr id="5" name="Down Arrow 4"/>
          <p:cNvSpPr/>
          <p:nvPr/>
        </p:nvSpPr>
        <p:spPr bwMode="auto">
          <a:xfrm>
            <a:off x="6019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a:solidFill>
                <a:srgbClr val="000000"/>
              </a:solidFill>
            </a:endParaRPr>
          </a:p>
          <a:p>
            <a:pPr algn="ctr"/>
            <a:r>
              <a:rPr lang="en-US" sz="2800" b="1" dirty="0">
                <a:solidFill>
                  <a:srgbClr val="FFFFFF"/>
                </a:solidFill>
              </a:rPr>
              <a:t>gender</a:t>
            </a:r>
          </a:p>
          <a:p>
            <a:pPr algn="ctr"/>
            <a:r>
              <a:rPr lang="en-US" sz="2800" b="1" dirty="0">
                <a:solidFill>
                  <a:srgbClr val="FFFFFF"/>
                </a:solidFill>
              </a:rPr>
              <a:t>component</a:t>
            </a:r>
          </a:p>
        </p:txBody>
      </p:sp>
    </p:spTree>
    <p:extLst>
      <p:ext uri="{BB962C8B-B14F-4D97-AF65-F5344CB8AC3E}">
        <p14:creationId xmlns:p14="http://schemas.microsoft.com/office/powerpoint/2010/main" val="2043267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 y="1"/>
            <a:ext cx="9123809" cy="742951"/>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2400" b="1" dirty="0">
                <a:solidFill>
                  <a:schemeClr val="bg1"/>
                </a:solidFill>
                <a:latin typeface="Arial Black" panose="020B0A04020102020204" pitchFamily="34" charset="0"/>
              </a:rPr>
              <a:t>NOV. 2014 </a:t>
            </a:r>
            <a:br>
              <a:rPr lang="en-US" sz="2400" b="1" dirty="0">
                <a:solidFill>
                  <a:schemeClr val="bg1"/>
                </a:solidFill>
                <a:latin typeface="Arial Black" panose="020B0A04020102020204" pitchFamily="34" charset="0"/>
              </a:rPr>
            </a:br>
            <a:r>
              <a:rPr lang="en-US" sz="2400" dirty="0">
                <a:solidFill>
                  <a:schemeClr val="bg1"/>
                </a:solidFill>
                <a:latin typeface="Calibri" panose="020F0502020204030204" pitchFamily="34" charset="0"/>
              </a:rPr>
              <a:t>http://time.com/3595712/the-5-trends-driving-the-surge-in-adhd/</a:t>
            </a:r>
          </a:p>
        </p:txBody>
      </p:sp>
      <p:pic>
        <p:nvPicPr>
          <p:cNvPr id="4" name="Picture 3"/>
          <p:cNvPicPr>
            <a:picLocks noChangeAspect="1"/>
          </p:cNvPicPr>
          <p:nvPr/>
        </p:nvPicPr>
        <p:blipFill>
          <a:blip r:embed="rId2"/>
          <a:stretch>
            <a:fillRect/>
          </a:stretch>
        </p:blipFill>
        <p:spPr>
          <a:xfrm>
            <a:off x="-19050" y="1143000"/>
            <a:ext cx="9123809" cy="5104763"/>
          </a:xfrm>
          <a:prstGeom prst="rect">
            <a:avLst/>
          </a:prstGeom>
        </p:spPr>
      </p:pic>
      <p:sp>
        <p:nvSpPr>
          <p:cNvPr id="6" name="Left Arrow Callout 5"/>
          <p:cNvSpPr/>
          <p:nvPr/>
        </p:nvSpPr>
        <p:spPr bwMode="auto">
          <a:xfrm rot="20067912">
            <a:off x="2338564" y="1826517"/>
            <a:ext cx="5145892" cy="1691275"/>
          </a:xfrm>
          <a:prstGeom prst="leftArrowCallout">
            <a:avLst>
              <a:gd name="adj1" fmla="val 25000"/>
              <a:gd name="adj2" fmla="val 25000"/>
              <a:gd name="adj3" fmla="val 25000"/>
              <a:gd name="adj4" fmla="val 82908"/>
            </a:avLst>
          </a:prstGeom>
          <a:solidFill>
            <a:srgbClr val="FFFF00"/>
          </a:solidFill>
          <a:ln w="9525" cap="flat" cmpd="sng" algn="ctr">
            <a:solidFill>
              <a:schemeClr val="tx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b="1" dirty="0">
                <a:solidFill>
                  <a:srgbClr val="000000"/>
                </a:solidFill>
              </a:rPr>
              <a:t>Until recently, 90% of all Ritalin takers lived in the U.S. Now, America is home to only 75% of Ritalin users.</a:t>
            </a:r>
          </a:p>
        </p:txBody>
      </p:sp>
    </p:spTree>
    <p:extLst>
      <p:ext uri="{BB962C8B-B14F-4D97-AF65-F5344CB8AC3E}">
        <p14:creationId xmlns:p14="http://schemas.microsoft.com/office/powerpoint/2010/main" val="53664354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394" y="-6823"/>
            <a:ext cx="9180394" cy="1107284"/>
          </a:xfrm>
          <a:prstGeom prst="rect">
            <a:avLst/>
          </a:prstGeom>
        </p:spPr>
      </p:pic>
      <p:pic>
        <p:nvPicPr>
          <p:cNvPr id="5" name="Picture 4"/>
          <p:cNvPicPr>
            <a:picLocks noChangeAspect="1"/>
          </p:cNvPicPr>
          <p:nvPr/>
        </p:nvPicPr>
        <p:blipFill>
          <a:blip r:embed="rId4"/>
          <a:stretch>
            <a:fillRect/>
          </a:stretch>
        </p:blipFill>
        <p:spPr>
          <a:xfrm>
            <a:off x="9586" y="1447800"/>
            <a:ext cx="8982014" cy="3886200"/>
          </a:xfrm>
          <a:prstGeom prst="rect">
            <a:avLst/>
          </a:prstGeom>
        </p:spPr>
      </p:pic>
      <p:sp>
        <p:nvSpPr>
          <p:cNvPr id="6" name="Flowchart: Process 5"/>
          <p:cNvSpPr/>
          <p:nvPr/>
        </p:nvSpPr>
        <p:spPr bwMode="auto">
          <a:xfrm>
            <a:off x="76200" y="4267200"/>
            <a:ext cx="6781800" cy="304800"/>
          </a:xfrm>
          <a:prstGeom prst="flowChartProcess">
            <a:avLst/>
          </a:prstGeom>
          <a:noFill/>
          <a:ln w="3810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7" name="Picture 6"/>
          <p:cNvPicPr>
            <a:picLocks noChangeAspect="1"/>
          </p:cNvPicPr>
          <p:nvPr/>
        </p:nvPicPr>
        <p:blipFill>
          <a:blip r:embed="rId5"/>
          <a:stretch>
            <a:fillRect/>
          </a:stretch>
        </p:blipFill>
        <p:spPr>
          <a:xfrm>
            <a:off x="862400" y="4662183"/>
            <a:ext cx="7824400" cy="2019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Left Arrow 11"/>
          <p:cNvSpPr/>
          <p:nvPr/>
        </p:nvSpPr>
        <p:spPr bwMode="auto">
          <a:xfrm>
            <a:off x="5518485" y="6294752"/>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nvGrpSpPr>
          <p:cNvPr id="2" name="Group 1"/>
          <p:cNvGrpSpPr/>
          <p:nvPr/>
        </p:nvGrpSpPr>
        <p:grpSpPr>
          <a:xfrm>
            <a:off x="1390479" y="1997290"/>
            <a:ext cx="7296323" cy="4184196"/>
            <a:chOff x="1390477" y="1997289"/>
            <a:chExt cx="7296323" cy="4184196"/>
          </a:xfrm>
        </p:grpSpPr>
        <p:pic>
          <p:nvPicPr>
            <p:cNvPr id="8" name="Picture 7"/>
            <p:cNvPicPr>
              <a:picLocks noChangeAspect="1"/>
            </p:cNvPicPr>
            <p:nvPr/>
          </p:nvPicPr>
          <p:blipFill>
            <a:blip r:embed="rId6"/>
            <a:stretch>
              <a:fillRect/>
            </a:stretch>
          </p:blipFill>
          <p:spPr>
            <a:xfrm>
              <a:off x="1390477" y="1997289"/>
              <a:ext cx="7296323" cy="4184196"/>
            </a:xfrm>
            <a:prstGeom prst="rect">
              <a:avLst/>
            </a:prstGeom>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Left Arrow 14"/>
            <p:cNvSpPr/>
            <p:nvPr/>
          </p:nvSpPr>
          <p:spPr bwMode="auto">
            <a:xfrm>
              <a:off x="8077200" y="5397474"/>
              <a:ext cx="56119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grpSp>
        <p:nvGrpSpPr>
          <p:cNvPr id="11" name="Group 10"/>
          <p:cNvGrpSpPr/>
          <p:nvPr/>
        </p:nvGrpSpPr>
        <p:grpSpPr>
          <a:xfrm>
            <a:off x="2" y="852529"/>
            <a:ext cx="9155647" cy="5237858"/>
            <a:chOff x="-4648200" y="890005"/>
            <a:chExt cx="9155647" cy="5237857"/>
          </a:xfrm>
        </p:grpSpPr>
        <p:pic>
          <p:nvPicPr>
            <p:cNvPr id="9" name="Picture 8"/>
            <p:cNvPicPr>
              <a:picLocks noChangeAspect="1"/>
            </p:cNvPicPr>
            <p:nvPr/>
          </p:nvPicPr>
          <p:blipFill>
            <a:blip r:embed="rId7"/>
            <a:stretch>
              <a:fillRect/>
            </a:stretch>
          </p:blipFill>
          <p:spPr>
            <a:xfrm>
              <a:off x="-4648200" y="890005"/>
              <a:ext cx="9155647" cy="3805159"/>
            </a:xfrm>
            <a:prstGeom prst="rect">
              <a:avLst/>
            </a:prstGeom>
          </p:spPr>
        </p:pic>
        <p:sp>
          <p:nvSpPr>
            <p:cNvPr id="10" name="Rectangle 9"/>
            <p:cNvSpPr/>
            <p:nvPr/>
          </p:nvSpPr>
          <p:spPr>
            <a:xfrm>
              <a:off x="-4648200" y="4650534"/>
              <a:ext cx="9102518" cy="1477328"/>
            </a:xfrm>
            <a:prstGeom prst="rect">
              <a:avLst/>
            </a:prstGeom>
            <a:solidFill>
              <a:schemeClr val="bg1"/>
            </a:solidFill>
          </p:spPr>
          <p:txBody>
            <a:bodyPr wrap="square">
              <a:spAutoFit/>
            </a:bodyPr>
            <a:lstStyle/>
            <a:p>
              <a:r>
                <a:rPr lang="en-US" sz="1800" dirty="0">
                  <a:solidFill>
                    <a:srgbClr val="000000"/>
                  </a:solidFill>
                </a:rPr>
                <a:t>Under this approach, parents, teachers, and other caregivers learn better ways to work with and relate to the child with ADHD. You will learn how to set and enforce rules, help your child understand what he needs to do, use discipline effectively, and encourage good behavior. Your child will learn better ways to control his behavior as a result. You will learn how to be more consistent</a:t>
              </a:r>
            </a:p>
          </p:txBody>
        </p:sp>
      </p:grpSp>
      <p:sp>
        <p:nvSpPr>
          <p:cNvPr id="14" name="Left Arrow 13"/>
          <p:cNvSpPr/>
          <p:nvPr/>
        </p:nvSpPr>
        <p:spPr bwMode="auto">
          <a:xfrm rot="864346">
            <a:off x="7077162" y="5651293"/>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 name="Rounded Rectangle 15"/>
          <p:cNvSpPr/>
          <p:nvPr/>
        </p:nvSpPr>
        <p:spPr bwMode="auto">
          <a:xfrm>
            <a:off x="5184636" y="1187813"/>
            <a:ext cx="3873578" cy="3469875"/>
          </a:xfrm>
          <a:prstGeom prst="roundRect">
            <a:avLst/>
          </a:prstGeom>
          <a:noFill/>
          <a:ln w="92075" cap="flat" cmpd="sng" algn="ctr">
            <a:solidFill>
              <a:srgbClr val="00206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Oval 12"/>
          <p:cNvSpPr/>
          <p:nvPr/>
        </p:nvSpPr>
        <p:spPr bwMode="auto">
          <a:xfrm rot="21011097">
            <a:off x="1585342" y="1072071"/>
            <a:ext cx="3727544" cy="3745684"/>
          </a:xfrm>
          <a:prstGeom prst="ellipse">
            <a:avLst/>
          </a:prstGeom>
          <a:solidFill>
            <a:srgbClr val="002060"/>
          </a:solidFill>
          <a:ln w="9525" cap="flat" cmpd="sng" algn="ctr">
            <a:noFill/>
            <a:prstDash val="solid"/>
            <a:round/>
            <a:headEnd type="none" w="med" len="med"/>
            <a:tailEnd type="none" w="med" len="med"/>
          </a:ln>
          <a:effectLst>
            <a:outerShdw blurRad="184150" dist="241300" dir="9600000" sx="110000" sy="110000" algn="ctr">
              <a:srgbClr val="000000">
                <a:alpha val="45000"/>
              </a:srgbClr>
            </a:outerShdw>
          </a:effectLst>
          <a:scene3d>
            <a:camera prst="perspectiveRight"/>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algn="ctr"/>
            <a:r>
              <a:rPr lang="en-US" sz="3200" b="1" dirty="0">
                <a:solidFill>
                  <a:srgbClr val="FFFFFF"/>
                </a:solidFill>
                <a:latin typeface="Arial Black" panose="020B0A04020102020204" pitchFamily="34" charset="0"/>
              </a:rPr>
              <a:t>WHY not</a:t>
            </a:r>
            <a:r>
              <a:rPr lang="en-US" sz="2800" b="1" dirty="0">
                <a:solidFill>
                  <a:srgbClr val="FFFFFF"/>
                </a:solidFill>
                <a:latin typeface="Arial Black" panose="020B0A04020102020204" pitchFamily="34" charset="0"/>
              </a:rPr>
              <a:t> </a:t>
            </a:r>
          </a:p>
          <a:p>
            <a:pPr algn="ctr"/>
            <a:r>
              <a:rPr lang="en-US" sz="3200" dirty="0">
                <a:solidFill>
                  <a:srgbClr val="FFFFFF"/>
                </a:solidFill>
              </a:rPr>
              <a:t>use such</a:t>
            </a:r>
          </a:p>
          <a:p>
            <a:pPr algn="ctr"/>
            <a:r>
              <a:rPr lang="en-US" sz="3200" dirty="0">
                <a:solidFill>
                  <a:srgbClr val="FFFFFF"/>
                </a:solidFill>
              </a:rPr>
              <a:t>therapy for childhood diseases</a:t>
            </a:r>
          </a:p>
          <a:p>
            <a:pPr algn="ctr"/>
            <a:r>
              <a:rPr lang="en-US" sz="4800" dirty="0">
                <a:solidFill>
                  <a:srgbClr val="FFFFFF"/>
                </a:solidFill>
                <a:latin typeface="Arial Black" panose="020B0A04020102020204" pitchFamily="34" charset="0"/>
              </a:rPr>
              <a:t>?</a:t>
            </a:r>
          </a:p>
        </p:txBody>
      </p:sp>
    </p:spTree>
    <p:extLst>
      <p:ext uri="{BB962C8B-B14F-4D97-AF65-F5344CB8AC3E}">
        <p14:creationId xmlns:p14="http://schemas.microsoft.com/office/powerpoint/2010/main" val="3505372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31845"/>
            <a:ext cx="7934262" cy="6096000"/>
          </a:xfrm>
          <a:prstGeom prst="rect">
            <a:avLst/>
          </a:prstGeom>
        </p:spPr>
      </p:pic>
      <p:sp>
        <p:nvSpPr>
          <p:cNvPr id="5" name="Rectangle 4"/>
          <p:cNvSpPr/>
          <p:nvPr/>
        </p:nvSpPr>
        <p:spPr>
          <a:xfrm>
            <a:off x="0" y="6396337"/>
            <a:ext cx="9144000" cy="46166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dirty="0">
                <a:solidFill>
                  <a:srgbClr val="000000"/>
                </a:solidFill>
              </a:rPr>
              <a:t>http://www.cdc.gov/ncbddd/adhd/diagnosis.html</a:t>
            </a:r>
          </a:p>
        </p:txBody>
      </p:sp>
      <p:pic>
        <p:nvPicPr>
          <p:cNvPr id="6" name="Picture 5"/>
          <p:cNvPicPr>
            <a:picLocks noChangeAspect="1"/>
          </p:cNvPicPr>
          <p:nvPr/>
        </p:nvPicPr>
        <p:blipFill>
          <a:blip r:embed="rId3"/>
          <a:stretch>
            <a:fillRect/>
          </a:stretch>
        </p:blipFill>
        <p:spPr>
          <a:xfrm>
            <a:off x="-35257" y="2057400"/>
            <a:ext cx="9179257" cy="2821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a:stretch>
            <a:fillRect/>
          </a:stretch>
        </p:blipFill>
        <p:spPr>
          <a:xfrm>
            <a:off x="0" y="685801"/>
            <a:ext cx="9201480" cy="5576291"/>
          </a:xfrm>
          <a:prstGeom prst="rect">
            <a:avLst/>
          </a:prstGeom>
        </p:spPr>
      </p:pic>
      <p:sp>
        <p:nvSpPr>
          <p:cNvPr id="11" name="Oval 10"/>
          <p:cNvSpPr/>
          <p:nvPr/>
        </p:nvSpPr>
        <p:spPr bwMode="auto">
          <a:xfrm>
            <a:off x="152400" y="1371600"/>
            <a:ext cx="1219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2" name="Oval 11"/>
          <p:cNvSpPr/>
          <p:nvPr/>
        </p:nvSpPr>
        <p:spPr bwMode="auto">
          <a:xfrm>
            <a:off x="1905000" y="2223868"/>
            <a:ext cx="4114800" cy="5334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Oval 12"/>
          <p:cNvSpPr/>
          <p:nvPr/>
        </p:nvSpPr>
        <p:spPr bwMode="auto">
          <a:xfrm>
            <a:off x="1905000" y="2907277"/>
            <a:ext cx="14478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Oval 13"/>
          <p:cNvSpPr/>
          <p:nvPr/>
        </p:nvSpPr>
        <p:spPr bwMode="auto">
          <a:xfrm>
            <a:off x="1081514" y="3191245"/>
            <a:ext cx="181408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5" name="Oval 14"/>
          <p:cNvSpPr/>
          <p:nvPr/>
        </p:nvSpPr>
        <p:spPr bwMode="auto">
          <a:xfrm>
            <a:off x="1471810" y="3510113"/>
            <a:ext cx="4014591"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 name="Oval 15"/>
          <p:cNvSpPr/>
          <p:nvPr/>
        </p:nvSpPr>
        <p:spPr bwMode="auto">
          <a:xfrm>
            <a:off x="152400" y="4325092"/>
            <a:ext cx="8543862" cy="553801"/>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7" name="Oval 16"/>
          <p:cNvSpPr/>
          <p:nvPr/>
        </p:nvSpPr>
        <p:spPr bwMode="auto">
          <a:xfrm>
            <a:off x="548640" y="5014908"/>
            <a:ext cx="1584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10" name="Picture 9"/>
          <p:cNvPicPr>
            <a:picLocks noChangeAspect="1"/>
          </p:cNvPicPr>
          <p:nvPr/>
        </p:nvPicPr>
        <p:blipFill>
          <a:blip r:embed="rId5"/>
          <a:stretch>
            <a:fillRect/>
          </a:stretch>
        </p:blipFill>
        <p:spPr>
          <a:xfrm>
            <a:off x="-143120" y="439007"/>
            <a:ext cx="9287120" cy="6631911"/>
          </a:xfrm>
          <a:prstGeom prst="rect">
            <a:avLst/>
          </a:prstGeom>
        </p:spPr>
      </p:pic>
      <p:sp>
        <p:nvSpPr>
          <p:cNvPr id="19" name="Oval 18"/>
          <p:cNvSpPr/>
          <p:nvPr/>
        </p:nvSpPr>
        <p:spPr bwMode="auto">
          <a:xfrm>
            <a:off x="548640" y="1347337"/>
            <a:ext cx="4632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0" name="Oval 19"/>
          <p:cNvSpPr/>
          <p:nvPr/>
        </p:nvSpPr>
        <p:spPr bwMode="auto">
          <a:xfrm>
            <a:off x="414434" y="2863443"/>
            <a:ext cx="400516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1" name="Oval 20"/>
          <p:cNvSpPr/>
          <p:nvPr/>
        </p:nvSpPr>
        <p:spPr bwMode="auto">
          <a:xfrm>
            <a:off x="457200" y="3810000"/>
            <a:ext cx="3124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2" name="Oval 21"/>
          <p:cNvSpPr/>
          <p:nvPr/>
        </p:nvSpPr>
        <p:spPr bwMode="auto">
          <a:xfrm>
            <a:off x="152400" y="460616"/>
            <a:ext cx="2362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3800550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0" y="-26157"/>
            <a:ext cx="9144000" cy="2166761"/>
          </a:xfrm>
          <a:prstGeom prst="rect">
            <a:avLst/>
          </a:prstGeom>
        </p:spPr>
      </p:pic>
      <p:pic>
        <p:nvPicPr>
          <p:cNvPr id="4" name="Picture 3"/>
          <p:cNvPicPr>
            <a:picLocks noChangeAspect="1"/>
          </p:cNvPicPr>
          <p:nvPr/>
        </p:nvPicPr>
        <p:blipFill>
          <a:blip r:embed="rId3"/>
          <a:stretch>
            <a:fillRect/>
          </a:stretch>
        </p:blipFill>
        <p:spPr>
          <a:xfrm>
            <a:off x="571500" y="2140603"/>
            <a:ext cx="8001000" cy="4591011"/>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Oval 2"/>
          <p:cNvSpPr/>
          <p:nvPr/>
        </p:nvSpPr>
        <p:spPr bwMode="auto">
          <a:xfrm>
            <a:off x="1676400" y="5029200"/>
            <a:ext cx="4495800" cy="762000"/>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581786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2" y="32981"/>
            <a:ext cx="8991237" cy="1948219"/>
          </a:xfrm>
          <a:prstGeom prst="rect">
            <a:avLst/>
          </a:prstGeom>
        </p:spPr>
      </p:pic>
      <p:pic>
        <p:nvPicPr>
          <p:cNvPr id="5" name="Picture 4"/>
          <p:cNvPicPr>
            <a:picLocks noChangeAspect="1"/>
          </p:cNvPicPr>
          <p:nvPr/>
        </p:nvPicPr>
        <p:blipFill>
          <a:blip r:embed="rId3"/>
          <a:stretch>
            <a:fillRect/>
          </a:stretch>
        </p:blipFill>
        <p:spPr>
          <a:xfrm>
            <a:off x="1295402" y="2082533"/>
            <a:ext cx="6498431" cy="5613667"/>
          </a:xfrm>
          <a:prstGeom prst="rect">
            <a:avLst/>
          </a:prstGeom>
        </p:spPr>
      </p:pic>
      <p:grpSp>
        <p:nvGrpSpPr>
          <p:cNvPr id="2" name="Group 1"/>
          <p:cNvGrpSpPr/>
          <p:nvPr/>
        </p:nvGrpSpPr>
        <p:grpSpPr>
          <a:xfrm>
            <a:off x="76200" y="2971800"/>
            <a:ext cx="9448800" cy="3276600"/>
            <a:chOff x="76200" y="2971800"/>
            <a:chExt cx="9448800" cy="3276600"/>
          </a:xfrm>
        </p:grpSpPr>
        <p:pic>
          <p:nvPicPr>
            <p:cNvPr id="6" name="Picture 5"/>
            <p:cNvPicPr>
              <a:picLocks noChangeAspect="1"/>
            </p:cNvPicPr>
            <p:nvPr/>
          </p:nvPicPr>
          <p:blipFill>
            <a:blip r:embed="rId4"/>
            <a:stretch>
              <a:fillRect/>
            </a:stretch>
          </p:blipFill>
          <p:spPr>
            <a:xfrm>
              <a:off x="104976" y="2971800"/>
              <a:ext cx="9039024" cy="303207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Oval 7"/>
            <p:cNvSpPr/>
            <p:nvPr/>
          </p:nvSpPr>
          <p:spPr bwMode="auto">
            <a:xfrm>
              <a:off x="3810000" y="3484307"/>
              <a:ext cx="3217069" cy="588707"/>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Oval 8"/>
            <p:cNvSpPr/>
            <p:nvPr/>
          </p:nvSpPr>
          <p:spPr bwMode="auto">
            <a:xfrm>
              <a:off x="76200" y="4724400"/>
              <a:ext cx="9448800" cy="1524000"/>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pic>
        <p:nvPicPr>
          <p:cNvPr id="7" name="Picture 6"/>
          <p:cNvPicPr>
            <a:picLocks noChangeAspect="1"/>
          </p:cNvPicPr>
          <p:nvPr/>
        </p:nvPicPr>
        <p:blipFill>
          <a:blip r:embed="rId5"/>
          <a:stretch>
            <a:fillRect/>
          </a:stretch>
        </p:blipFill>
        <p:spPr>
          <a:xfrm>
            <a:off x="104978" y="1086612"/>
            <a:ext cx="8962461" cy="5521897"/>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Oval 9"/>
          <p:cNvSpPr/>
          <p:nvPr/>
        </p:nvSpPr>
        <p:spPr bwMode="auto">
          <a:xfrm>
            <a:off x="-685800" y="2819401"/>
            <a:ext cx="10439400" cy="4419599"/>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51279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504229"/>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2000" dirty="0">
                <a:solidFill>
                  <a:schemeClr val="bg1"/>
                </a:solidFill>
                <a:latin typeface="Arial" panose="020B0604020202020204" pitchFamily="34" charset="0"/>
                <a:cs typeface="Arial" panose="020B0604020202020204" pitchFamily="34" charset="0"/>
              </a:rPr>
              <a:t>http://time.com/25370/doctor-adhd-does-not-exist/</a:t>
            </a:r>
          </a:p>
        </p:txBody>
      </p:sp>
      <p:pic>
        <p:nvPicPr>
          <p:cNvPr id="4" name="Picture 3"/>
          <p:cNvPicPr>
            <a:picLocks noChangeAspect="1"/>
          </p:cNvPicPr>
          <p:nvPr/>
        </p:nvPicPr>
        <p:blipFill>
          <a:blip r:embed="rId2"/>
          <a:stretch>
            <a:fillRect/>
          </a:stretch>
        </p:blipFill>
        <p:spPr>
          <a:xfrm>
            <a:off x="152400" y="685800"/>
            <a:ext cx="8860188" cy="5562600"/>
          </a:xfrm>
          <a:prstGeom prst="rect">
            <a:avLst/>
          </a:prstGeom>
        </p:spPr>
      </p:pic>
      <p:sp>
        <p:nvSpPr>
          <p:cNvPr id="5" name="Rectangle 4"/>
          <p:cNvSpPr/>
          <p:nvPr/>
        </p:nvSpPr>
        <p:spPr>
          <a:xfrm>
            <a:off x="-10551" y="3219273"/>
            <a:ext cx="9163929" cy="1200329"/>
          </a:xfrm>
          <a:prstGeom prst="rect">
            <a:avLst/>
          </a:prstGeom>
          <a:solidFill>
            <a:schemeClr val="tx1"/>
          </a:solidFill>
        </p:spPr>
        <p:txBody>
          <a:bodyPr wrap="square">
            <a:spAutoFit/>
          </a:bodyPr>
          <a:lstStyle/>
          <a:p>
            <a:r>
              <a:rPr lang="en-US" dirty="0">
                <a:solidFill>
                  <a:srgbClr val="FFFFFF"/>
                </a:solidFill>
              </a:rPr>
              <a:t>Over my 50-year career in behavioral neurology and treating patients with ADHD, it has been in the past decade that I have seen these diagnoses truly skyrocket. </a:t>
            </a:r>
          </a:p>
        </p:txBody>
      </p:sp>
      <p:sp>
        <p:nvSpPr>
          <p:cNvPr id="6" name="Rectangle 5"/>
          <p:cNvSpPr/>
          <p:nvPr/>
        </p:nvSpPr>
        <p:spPr>
          <a:xfrm>
            <a:off x="0" y="4632347"/>
            <a:ext cx="9186675" cy="1569660"/>
          </a:xfrm>
          <a:prstGeom prst="rect">
            <a:avLst/>
          </a:prstGeom>
          <a:solidFill>
            <a:schemeClr val="tx1"/>
          </a:solidFill>
        </p:spPr>
        <p:txBody>
          <a:bodyPr wrap="square">
            <a:spAutoFit/>
          </a:bodyPr>
          <a:lstStyle/>
          <a:p>
            <a:r>
              <a:rPr lang="en-US" dirty="0">
                <a:solidFill>
                  <a:srgbClr val="FFFFFF"/>
                </a:solidFill>
              </a:rPr>
              <a:t>In short, I’ve come to believe based on decades of treating patients that ADHD — as currently defined by the Diagnostic and Statistical Manual of Mental Disorders (DSM) and as understood in the public imagination — does not exist.</a:t>
            </a:r>
          </a:p>
        </p:txBody>
      </p:sp>
      <p:sp>
        <p:nvSpPr>
          <p:cNvPr id="7" name="Rectangle 6"/>
          <p:cNvSpPr/>
          <p:nvPr/>
        </p:nvSpPr>
        <p:spPr>
          <a:xfrm>
            <a:off x="483870" y="3457429"/>
            <a:ext cx="8175087" cy="2554545"/>
          </a:xfrm>
          <a:prstGeom prst="rect">
            <a:avLst/>
          </a:prstGeom>
          <a:solidFill>
            <a:schemeClr val="bg1"/>
          </a:solidFill>
        </p:spPr>
        <p:txBody>
          <a:bodyPr wrap="square">
            <a:spAutoFit/>
          </a:bodyPr>
          <a:lstStyle/>
          <a:p>
            <a:r>
              <a:rPr lang="en-US" sz="2000" dirty="0">
                <a:solidFill>
                  <a:srgbClr val="000000"/>
                </a:solidFill>
              </a:rPr>
              <a:t>Today, the fifth edition of the DSM only requires one to exhibit five of 18 possible symptoms to qualify for an ADHD diagnosis. If you haven’t seen the list, look it up. It will probably bother you. How many of us can claim that we have difficulty with organization or a tendency to lose things; that we are frequently forgetful or distracted or fail to pay close attention to details? Under these subjective criteria, the entire U.S. population could potentially qualify. We’ve all had these moments, and in moderate amounts they’re a normal part of the human condition.</a:t>
            </a:r>
          </a:p>
        </p:txBody>
      </p:sp>
      <p:sp>
        <p:nvSpPr>
          <p:cNvPr id="8" name="Rectangle 7"/>
          <p:cNvSpPr/>
          <p:nvPr/>
        </p:nvSpPr>
        <p:spPr>
          <a:xfrm>
            <a:off x="16062" y="6237265"/>
            <a:ext cx="915455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800" dirty="0">
                <a:solidFill>
                  <a:srgbClr val="002060"/>
                </a:solidFill>
              </a:rPr>
              <a:t>Dr. Richard Saul is a behavioral neurologist practicing in the Chicago area. His book, ADHD Does Not Exist, is published by HarperCollins.</a:t>
            </a:r>
          </a:p>
        </p:txBody>
      </p:sp>
      <p:sp>
        <p:nvSpPr>
          <p:cNvPr id="9" name="Rectangle 8"/>
          <p:cNvSpPr/>
          <p:nvPr/>
        </p:nvSpPr>
        <p:spPr>
          <a:xfrm>
            <a:off x="381000" y="3375778"/>
            <a:ext cx="8277956" cy="2554545"/>
          </a:xfrm>
          <a:prstGeom prst="rect">
            <a:avLst/>
          </a:prstGeom>
          <a:solidFill>
            <a:schemeClr val="bg1"/>
          </a:solidFill>
        </p:spPr>
        <p:txBody>
          <a:bodyPr wrap="square">
            <a:spAutoFit/>
          </a:bodyPr>
          <a:lstStyle/>
          <a:p>
            <a:r>
              <a:rPr lang="en-US" sz="2000" dirty="0">
                <a:solidFill>
                  <a:srgbClr val="000000"/>
                </a:solidFill>
              </a:rPr>
              <a:t>First, addiction to stimulant medication is not rare; it is common. The drugs’ addictive qualities are obvious. We only need to observe the many patients who are forced to periodically increase their dosage if they want to concentrate. This is because the body stops producing the appropriate levels of neurotransmitters that ADHD meds replace — a trademark of addictive substances. I worry that a generation of Americans won’t be able to concentrate without this medication; Big Pharma is understandably not as concerned.</a:t>
            </a:r>
          </a:p>
        </p:txBody>
      </p:sp>
    </p:spTree>
    <p:extLst>
      <p:ext uri="{BB962C8B-B14F-4D97-AF65-F5344CB8AC3E}">
        <p14:creationId xmlns:p14="http://schemas.microsoft.com/office/powerpoint/2010/main" val="1811911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6" y="0"/>
            <a:ext cx="9252045" cy="1219200"/>
          </a:xfrm>
        </p:spPr>
        <p:txBody>
          <a:bodyPr/>
          <a:lstStyle/>
          <a:p>
            <a:r>
              <a:rPr lang="en-US" sz="1800" b="1" dirty="0">
                <a:solidFill>
                  <a:srgbClr val="002060"/>
                </a:solidFill>
                <a:latin typeface="Arial" panose="020B0604020202020204" pitchFamily="34" charset="0"/>
                <a:cs typeface="Arial" panose="020B0604020202020204" pitchFamily="34" charset="0"/>
                <a:hlinkClick r:id="rId2"/>
              </a:rPr>
              <a:t>http://www.pbs.org/wgbh/pages/frontline/shows/medicating/drugs/stats.html</a:t>
            </a:r>
            <a:br>
              <a:rPr lang="en-US" sz="2000" dirty="0">
                <a:solidFill>
                  <a:srgbClr val="002060"/>
                </a:solidFill>
                <a:latin typeface="Arial" panose="020B0604020202020204" pitchFamily="34" charset="0"/>
                <a:cs typeface="Arial" panose="020B0604020202020204" pitchFamily="34" charset="0"/>
              </a:rPr>
            </a:br>
            <a:r>
              <a:rPr lang="en-US" sz="1800" dirty="0">
                <a:solidFill>
                  <a:srgbClr val="002060"/>
                </a:solidFill>
                <a:latin typeface="Calibri" panose="020F0502020204030204" pitchFamily="34" charset="0"/>
                <a:cs typeface="Arial" panose="020B0604020202020204" pitchFamily="34" charset="0"/>
              </a:rPr>
              <a:t>The production of methylphenidate (Ritalin) and the legal production of amphetamine in the form of Adderall and Dexedrine in the U.S. has soared since 1990… these drugs are considered to be potential drugs of abuse under the Controlled Substances Act </a:t>
            </a:r>
            <a:endParaRPr lang="en-US" sz="1800" dirty="0">
              <a:latin typeface="Calibri" panose="020F0502020204030204" pitchFamily="34" charset="0"/>
              <a:cs typeface="Arial" panose="020B0604020202020204" pitchFamily="34" charset="0"/>
            </a:endParaRPr>
          </a:p>
        </p:txBody>
      </p:sp>
      <p:pic>
        <p:nvPicPr>
          <p:cNvPr id="2050" name="Picture 2" descr="Aggregate production quotas for methylphenidate and amphetamine, 1990-2000&#10;(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1"/>
            <a:ext cx="6858000" cy="5676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1863179" y="3706524"/>
            <a:ext cx="5562600" cy="769441"/>
          </a:xfrm>
          <a:prstGeom prst="rect">
            <a:avLst/>
          </a:prstGeom>
        </p:spPr>
        <p:txBody>
          <a:bodyPr wrap="square">
            <a:spAutoFit/>
          </a:bodyPr>
          <a:lstStyle/>
          <a:p>
            <a:r>
              <a:rPr lang="en-US" b="1" dirty="0">
                <a:solidFill>
                  <a:srgbClr val="000000"/>
                </a:solidFill>
              </a:rPr>
              <a:t>Source: </a:t>
            </a:r>
            <a:r>
              <a:rPr lang="en-US" sz="2000" b="1" dirty="0">
                <a:solidFill>
                  <a:srgbClr val="000000"/>
                </a:solidFill>
              </a:rPr>
              <a:t>www.dea.gov/pubs/cngrtest/ct051600.htm</a:t>
            </a:r>
          </a:p>
        </p:txBody>
      </p:sp>
    </p:spTree>
    <p:extLst>
      <p:ext uri="{BB962C8B-B14F-4D97-AF65-F5344CB8AC3E}">
        <p14:creationId xmlns:p14="http://schemas.microsoft.com/office/powerpoint/2010/main" val="270228486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1800" b="1" dirty="0">
                <a:solidFill>
                  <a:schemeClr val="bg1"/>
                </a:solidFill>
                <a:latin typeface="Arial" panose="020B0604020202020204" pitchFamily="34" charset="0"/>
                <a:cs typeface="Arial" panose="020B0604020202020204" pitchFamily="34" charset="0"/>
              </a:rPr>
              <a:t>http://scienceblogs.com/retrospectacle/2007/07/27/the-neuroscience-of-adhd-1/</a:t>
            </a:r>
          </a:p>
        </p:txBody>
      </p:sp>
      <p:pic>
        <p:nvPicPr>
          <p:cNvPr id="1026" name="Picture 2" descr="i-1976660922ae1073fe6036155b3a0a27-rita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661916"/>
            <a:ext cx="891936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8990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48" y="0"/>
            <a:ext cx="9121751" cy="1905000"/>
          </a:xfrm>
          <a:prstGeom prst="rect">
            <a:avLst/>
          </a:prstGeom>
          <a:ln>
            <a:solidFill>
              <a:srgbClr val="0070C0"/>
            </a:solidFill>
          </a:ln>
        </p:spPr>
      </p:pic>
      <p:sp>
        <p:nvSpPr>
          <p:cNvPr id="5" name="Rectangle 4"/>
          <p:cNvSpPr/>
          <p:nvPr/>
        </p:nvSpPr>
        <p:spPr>
          <a:xfrm>
            <a:off x="22746" y="1997337"/>
            <a:ext cx="9121254" cy="4893647"/>
          </a:xfrm>
          <a:prstGeom prst="rect">
            <a:avLst/>
          </a:prstGeom>
        </p:spPr>
        <p:txBody>
          <a:bodyPr wrap="square">
            <a:spAutoFit/>
          </a:bodyPr>
          <a:lstStyle/>
          <a:p>
            <a:r>
              <a:rPr lang="en-US" dirty="0">
                <a:solidFill>
                  <a:srgbClr val="444444"/>
                </a:solidFill>
                <a:latin typeface="Times New Roman" panose="02020603050405020304" pitchFamily="18" charset="0"/>
              </a:rPr>
              <a:t>Imagine yourself sitting in a classroom--say, a fourth-grade social-studies class. There is a teacher at the front of the room, but a groundskeeper mowing grass outside captures your attention instead. When the mower moves away, however, you feel bored and restless. Pretty soon your swinging feet slam into the seat in front of you. The attentive student sitting there yelps and the teacher interrupts the class to ask what the problem is. This sudden activity jolts you back into focus; at least something interesting is happening. You're beyond feeling embarrassed about being the center of this kind of attention. It happens all the time, and you have quite a reputation for this sort of thing. And besides, it isn't really your fault. They all say you probably have ADD or ADHD or something like that and can't help but act this way. It's just the way life is for some kids.</a:t>
            </a:r>
            <a:endParaRPr lang="en-US" dirty="0">
              <a:solidFill>
                <a:srgbClr val="000000"/>
              </a:solidFill>
            </a:endParaRPr>
          </a:p>
        </p:txBody>
      </p:sp>
      <p:sp>
        <p:nvSpPr>
          <p:cNvPr id="8" name="Rectangle 7"/>
          <p:cNvSpPr/>
          <p:nvPr/>
        </p:nvSpPr>
        <p:spPr>
          <a:xfrm rot="21297285">
            <a:off x="1920540" y="2731667"/>
            <a:ext cx="5038246" cy="230832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dirty="0">
                <a:solidFill>
                  <a:srgbClr val="444444"/>
                </a:solidFill>
                <a:latin typeface="Times New Roman" panose="02020603050405020304" pitchFamily="18" charset="0"/>
              </a:rPr>
              <a:t>There is something odd, if not downright ironic, about the picture of millions of American school children filing out of "drug-awareness" classes to line up in the school nurse's office for their midday dose of amphetamine. </a:t>
            </a:r>
            <a:endParaRPr lang="en-US" dirty="0">
              <a:solidFill>
                <a:srgbClr val="000000"/>
              </a:solidFill>
            </a:endParaRPr>
          </a:p>
        </p:txBody>
      </p:sp>
      <p:sp>
        <p:nvSpPr>
          <p:cNvPr id="10" name="Rectangle 9"/>
          <p:cNvSpPr/>
          <p:nvPr/>
        </p:nvSpPr>
        <p:spPr>
          <a:xfrm rot="21418425">
            <a:off x="555208" y="1210265"/>
            <a:ext cx="8458200" cy="517064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200" dirty="0">
                <a:solidFill>
                  <a:srgbClr val="444444"/>
                </a:solidFill>
                <a:latin typeface="Times New Roman" panose="02020603050405020304" pitchFamily="18" charset="0"/>
              </a:rPr>
              <a:t>It is tempting to view this pattern as suggesting that the ADHD diagnosis provides teachers with a new technique for regaining control of the classroom in a world where many of the traditional methods of control have been eliminated. Drugs have replaced the reprimand.</a:t>
            </a:r>
          </a:p>
          <a:p>
            <a:r>
              <a:rPr lang="en-US" sz="2200" dirty="0">
                <a:solidFill>
                  <a:srgbClr val="444444"/>
                </a:solidFill>
                <a:latin typeface="Times New Roman" panose="02020603050405020304" pitchFamily="18" charset="0"/>
              </a:rPr>
              <a:t>… Nor is there any mechanism, of the sort one would find in a school-choice-based system of education, for parents to seek out schools tailored to the temperaments and capabilities of their children… when it is difficult or inconvenient to change the environment, we don't think twice about changing the brain of the person who has to live in it… </a:t>
            </a:r>
          </a:p>
          <a:p>
            <a:r>
              <a:rPr lang="en-US" sz="2200" dirty="0">
                <a:solidFill>
                  <a:srgbClr val="444444"/>
                </a:solidFill>
                <a:latin typeface="Times New Roman" panose="02020603050405020304" pitchFamily="18" charset="0"/>
              </a:rPr>
              <a:t>None of this should be taken to suggest that there are no cases of genuine brain damage or dysfunction that require medical intervention… But difference does not automatically equal disease. Is changing the child's brain chemistry, by prescribing Ritalin-like drugs, really the most appropriate response to the child who doesn't perform well in the modern school environment? </a:t>
            </a:r>
          </a:p>
        </p:txBody>
      </p:sp>
    </p:spTree>
    <p:extLst>
      <p:ext uri="{BB962C8B-B14F-4D97-AF65-F5344CB8AC3E}">
        <p14:creationId xmlns:p14="http://schemas.microsoft.com/office/powerpoint/2010/main" val="1209182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the relative importance of temporary threats &amp; eternal threats…</a:t>
            </a:r>
            <a:endParaRPr lang="en-US" b="1" dirty="0">
              <a:latin typeface="Arial" pitchFamily="34" charset="0"/>
            </a:endParaRPr>
          </a:p>
        </p:txBody>
      </p:sp>
    </p:spTree>
    <p:extLst>
      <p:ext uri="{BB962C8B-B14F-4D97-AF65-F5344CB8AC3E}">
        <p14:creationId xmlns:p14="http://schemas.microsoft.com/office/powerpoint/2010/main" val="28544572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01"/>
            <a:ext cx="6477000" cy="540301"/>
          </a:xfrm>
        </p:spPr>
        <p:txBody>
          <a:bodyPr/>
          <a:lstStyle/>
          <a:p>
            <a:r>
              <a:rPr lang="en-US" sz="3200" u="sng" dirty="0">
                <a:latin typeface="Arial" panose="020B0604020202020204" pitchFamily="34" charset="0"/>
                <a:cs typeface="Arial" panose="020B0604020202020204" pitchFamily="34" charset="0"/>
              </a:rPr>
              <a:t>The Trouble with boys</a:t>
            </a:r>
            <a:r>
              <a:rPr lang="en-US" sz="3200" dirty="0">
                <a:latin typeface="Arial" panose="020B0604020202020204" pitchFamily="34" charset="0"/>
                <a:cs typeface="Arial" panose="020B0604020202020204" pitchFamily="34" charset="0"/>
              </a:rPr>
              <a:t>, Peg </a:t>
            </a:r>
            <a:r>
              <a:rPr lang="en-US" sz="3200" dirty="0" err="1">
                <a:latin typeface="Arial" panose="020B0604020202020204" pitchFamily="34" charset="0"/>
                <a:cs typeface="Arial" panose="020B0604020202020204" pitchFamily="34" charset="0"/>
              </a:rPr>
              <a:t>Tyre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48203" y="3429001"/>
            <a:ext cx="4605025" cy="1193931"/>
          </a:xfrm>
        </p:spPr>
        <p:txBody>
          <a:bodyPr/>
          <a:lstStyle/>
          <a:p>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graders : hares &amp; tortoises</a:t>
            </a:r>
          </a:p>
          <a:p>
            <a:r>
              <a:rPr lang="en-US" sz="2000" b="1" dirty="0">
                <a:latin typeface="Arial" panose="020B0604020202020204" pitchFamily="34" charset="0"/>
                <a:cs typeface="Arial" panose="020B0604020202020204" pitchFamily="34" charset="0"/>
              </a:rPr>
              <a:t>boys:  “reading is </a:t>
            </a:r>
            <a:r>
              <a:rPr lang="en-US" sz="2000" b="1" dirty="0" err="1">
                <a:latin typeface="Arial" panose="020B0604020202020204" pitchFamily="34" charset="0"/>
                <a:cs typeface="Arial" panose="020B0604020202020204" pitchFamily="34" charset="0"/>
              </a:rPr>
              <a:t>kinda</a:t>
            </a:r>
            <a:r>
              <a:rPr lang="en-US" sz="2000" b="1" dirty="0">
                <a:latin typeface="Arial" panose="020B0604020202020204" pitchFamily="34" charset="0"/>
                <a:cs typeface="Arial" panose="020B0604020202020204" pitchFamily="34" charset="0"/>
              </a:rPr>
              <a:t> girly”</a:t>
            </a:r>
          </a:p>
          <a:p>
            <a:r>
              <a:rPr lang="en-US" sz="2000" b="1" dirty="0">
                <a:latin typeface="Arial" panose="020B0604020202020204" pitchFamily="34" charset="0"/>
                <a:cs typeface="Arial" panose="020B0604020202020204" pitchFamily="34" charset="0"/>
              </a:rPr>
              <a:t>gender &amp; movement</a:t>
            </a:r>
          </a:p>
        </p:txBody>
      </p:sp>
      <p:pic>
        <p:nvPicPr>
          <p:cNvPr id="1026" name="Picture 2" descr="http://ecx.images-amazon.com/images/I/51f3VnpTciL._SX32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461">
            <a:off x="859826" y="683658"/>
            <a:ext cx="2022569" cy="311500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bwMode="auto">
          <a:xfrm>
            <a:off x="356342" y="4916987"/>
            <a:ext cx="3544366" cy="680967"/>
          </a:xfrm>
          <a:custGeom>
            <a:avLst/>
            <a:gdLst>
              <a:gd name="connsiteX0" fmla="*/ 0 w 2895600"/>
              <a:gd name="connsiteY0" fmla="*/ 1124051 h 1124051"/>
              <a:gd name="connsiteX1" fmla="*/ 685800 w 2895600"/>
              <a:gd name="connsiteY1" fmla="*/ 838301 h 1124051"/>
              <a:gd name="connsiteX2" fmla="*/ 1543050 w 2895600"/>
              <a:gd name="connsiteY2" fmla="*/ 101 h 1124051"/>
              <a:gd name="connsiteX3" fmla="*/ 2266950 w 2895600"/>
              <a:gd name="connsiteY3" fmla="*/ 895451 h 1124051"/>
              <a:gd name="connsiteX4" fmla="*/ 2895600 w 2895600"/>
              <a:gd name="connsiteY4" fmla="*/ 1105001 h 1124051"/>
              <a:gd name="connsiteX0" fmla="*/ 0 w 2895600"/>
              <a:gd name="connsiteY0" fmla="*/ 1124135 h 1124135"/>
              <a:gd name="connsiteX1" fmla="*/ 647700 w 2895600"/>
              <a:gd name="connsiteY1" fmla="*/ 819335 h 1124135"/>
              <a:gd name="connsiteX2" fmla="*/ 154305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4135 h 1124135"/>
              <a:gd name="connsiteX1" fmla="*/ 647700 w 2895600"/>
              <a:gd name="connsiteY1" fmla="*/ 819335 h 1124135"/>
              <a:gd name="connsiteX2" fmla="*/ 144780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3963 h 1123963"/>
              <a:gd name="connsiteX1" fmla="*/ 647700 w 2895600"/>
              <a:gd name="connsiteY1" fmla="*/ 819163 h 1123963"/>
              <a:gd name="connsiteX2" fmla="*/ 1447800 w 2895600"/>
              <a:gd name="connsiteY2" fmla="*/ 13 h 1123963"/>
              <a:gd name="connsiteX3" fmla="*/ 2305050 w 2895600"/>
              <a:gd name="connsiteY3" fmla="*/ 800113 h 1123963"/>
              <a:gd name="connsiteX4" fmla="*/ 2895600 w 2895600"/>
              <a:gd name="connsiteY4" fmla="*/ 1104913 h 1123963"/>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104951 h 1124001"/>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047801 h 1124001"/>
              <a:gd name="connsiteX0" fmla="*/ 0 w 2914650"/>
              <a:gd name="connsiteY0" fmla="*/ 1066851 h 1066851"/>
              <a:gd name="connsiteX1" fmla="*/ 628650 w 2914650"/>
              <a:gd name="connsiteY1" fmla="*/ 762051 h 1066851"/>
              <a:gd name="connsiteX2" fmla="*/ 1466850 w 2914650"/>
              <a:gd name="connsiteY2" fmla="*/ 51 h 1066851"/>
              <a:gd name="connsiteX3" fmla="*/ 2324100 w 2914650"/>
              <a:gd name="connsiteY3" fmla="*/ 800151 h 1066851"/>
              <a:gd name="connsiteX4" fmla="*/ 2914650 w 2914650"/>
              <a:gd name="connsiteY4" fmla="*/ 1047801 h 106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066851">
                <a:moveTo>
                  <a:pt x="0" y="1066851"/>
                </a:moveTo>
                <a:cubicBezTo>
                  <a:pt x="214312" y="1017638"/>
                  <a:pt x="384175" y="939851"/>
                  <a:pt x="628650" y="762051"/>
                </a:cubicBezTo>
                <a:cubicBezTo>
                  <a:pt x="873125" y="584251"/>
                  <a:pt x="1184275" y="-6299"/>
                  <a:pt x="1466850" y="51"/>
                </a:cubicBezTo>
                <a:cubicBezTo>
                  <a:pt x="1749425" y="6401"/>
                  <a:pt x="2082800" y="625526"/>
                  <a:pt x="2324100" y="800151"/>
                </a:cubicBezTo>
                <a:cubicBezTo>
                  <a:pt x="2565400" y="974776"/>
                  <a:pt x="2713037" y="1035101"/>
                  <a:pt x="2914650" y="1047801"/>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11" name="Oval 10"/>
          <p:cNvSpPr/>
          <p:nvPr/>
        </p:nvSpPr>
        <p:spPr bwMode="auto">
          <a:xfrm rot="21315514">
            <a:off x="1328425" y="4179727"/>
            <a:ext cx="1600200" cy="706415"/>
          </a:xfrm>
          <a:prstGeom prst="ellipse">
            <a:avLst/>
          </a:prstGeom>
          <a:solidFill>
            <a:schemeClr val="bg1">
              <a:lumMod val="8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000000"/>
                </a:solidFill>
              </a:rPr>
              <a:t>G&amp;B</a:t>
            </a:r>
          </a:p>
        </p:txBody>
      </p:sp>
      <p:sp>
        <p:nvSpPr>
          <p:cNvPr id="13" name="Oval 12"/>
          <p:cNvSpPr/>
          <p:nvPr/>
        </p:nvSpPr>
        <p:spPr bwMode="auto">
          <a:xfrm>
            <a:off x="193478" y="4806525"/>
            <a:ext cx="914400" cy="706415"/>
          </a:xfrm>
          <a:prstGeom prst="ellipse">
            <a:avLst/>
          </a:prstGeom>
          <a:solidFill>
            <a:srgbClr val="FF4F5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FFFFFF"/>
                </a:solidFill>
              </a:rPr>
              <a:t>G</a:t>
            </a:r>
          </a:p>
        </p:txBody>
      </p:sp>
      <p:sp>
        <p:nvSpPr>
          <p:cNvPr id="14" name="Oval 13"/>
          <p:cNvSpPr/>
          <p:nvPr/>
        </p:nvSpPr>
        <p:spPr bwMode="auto">
          <a:xfrm>
            <a:off x="3276600" y="4806525"/>
            <a:ext cx="914400" cy="706415"/>
          </a:xfrm>
          <a:prstGeom prst="ellipse">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a:solidFill>
                  <a:srgbClr val="FFFFFF"/>
                </a:solidFill>
              </a:rPr>
              <a:t>B</a:t>
            </a:r>
          </a:p>
        </p:txBody>
      </p:sp>
      <p:sp>
        <p:nvSpPr>
          <p:cNvPr id="12" name="Rectangle 11"/>
          <p:cNvSpPr/>
          <p:nvPr/>
        </p:nvSpPr>
        <p:spPr>
          <a:xfrm>
            <a:off x="-19050" y="6263815"/>
            <a:ext cx="5788222" cy="492443"/>
          </a:xfrm>
          <a:prstGeom prst="rect">
            <a:avLst/>
          </a:prstGeom>
        </p:spPr>
        <p:txBody>
          <a:bodyPr wrap="square">
            <a:spAutoFit/>
          </a:bodyPr>
          <a:lstStyle/>
          <a:p>
            <a:r>
              <a:rPr lang="en-US" sz="1600" b="1" dirty="0">
                <a:solidFill>
                  <a:srgbClr val="000000"/>
                </a:solidFill>
              </a:rPr>
              <a:t>Developmental Psychology   Warren O. Eaton</a:t>
            </a:r>
          </a:p>
          <a:p>
            <a:r>
              <a:rPr lang="en-US" sz="1000" dirty="0">
                <a:solidFill>
                  <a:srgbClr val="000000"/>
                </a:solidFill>
              </a:rPr>
              <a:t>http://home.cc.umanitoba.ca/~eaton/child-development-motor-activity-level.htm</a:t>
            </a:r>
          </a:p>
        </p:txBody>
      </p:sp>
      <p:sp>
        <p:nvSpPr>
          <p:cNvPr id="16" name="TextBox 15"/>
          <p:cNvSpPr txBox="1"/>
          <p:nvPr/>
        </p:nvSpPr>
        <p:spPr>
          <a:xfrm>
            <a:off x="193479" y="5578905"/>
            <a:ext cx="4090641" cy="646331"/>
          </a:xfrm>
          <a:prstGeom prst="rect">
            <a:avLst/>
          </a:prstGeom>
          <a:noFill/>
        </p:spPr>
        <p:txBody>
          <a:bodyPr wrap="square" rtlCol="0">
            <a:spAutoFit/>
          </a:bodyPr>
          <a:lstStyle/>
          <a:p>
            <a:r>
              <a:rPr lang="en-US" sz="1800" b="1" dirty="0">
                <a:solidFill>
                  <a:srgbClr val="C00000"/>
                </a:solidFill>
              </a:rPr>
              <a:t>&lt; most               </a:t>
            </a:r>
            <a:r>
              <a:rPr lang="en-US" sz="1800" b="1" dirty="0">
                <a:solidFill>
                  <a:srgbClr val="C00000"/>
                </a:solidFill>
                <a:latin typeface="Arial Rounded MT Bold" panose="020F0704030504030204" pitchFamily="34" charset="0"/>
              </a:rPr>
              <a:t> /\                  </a:t>
            </a:r>
            <a:r>
              <a:rPr lang="en-US" sz="1800" b="1" dirty="0">
                <a:solidFill>
                  <a:srgbClr val="C00000"/>
                </a:solidFill>
              </a:rPr>
              <a:t>most &gt; </a:t>
            </a:r>
          </a:p>
          <a:p>
            <a:r>
              <a:rPr lang="en-US" sz="1800" b="1" dirty="0">
                <a:solidFill>
                  <a:srgbClr val="C00000"/>
                </a:solidFill>
              </a:rPr>
              <a:t>sedentary         avg.             active</a:t>
            </a:r>
          </a:p>
        </p:txBody>
      </p:sp>
      <p:sp>
        <p:nvSpPr>
          <p:cNvPr id="18" name="Content Placeholder 2"/>
          <p:cNvSpPr txBox="1">
            <a:spLocks/>
          </p:cNvSpPr>
          <p:nvPr/>
        </p:nvSpPr>
        <p:spPr bwMode="auto">
          <a:xfrm>
            <a:off x="4648200" y="4522859"/>
            <a:ext cx="4605026" cy="23351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b="1" kern="0" dirty="0">
                <a:solidFill>
                  <a:srgbClr val="000000"/>
                </a:solidFill>
                <a:latin typeface="Arial" panose="020B0604020202020204" pitchFamily="34" charset="0"/>
                <a:cs typeface="Arial" panose="020B0604020202020204" pitchFamily="34" charset="0"/>
              </a:rPr>
              <a:t>recess &amp; sitting still</a:t>
            </a:r>
          </a:p>
          <a:p>
            <a:r>
              <a:rPr lang="en-US" sz="2000" b="1" kern="0" dirty="0">
                <a:solidFill>
                  <a:srgbClr val="000000"/>
                </a:solidFill>
                <a:latin typeface="Arial" panose="020B0604020202020204" pitchFamily="34" charset="0"/>
                <a:cs typeface="Arial" panose="020B0604020202020204" pitchFamily="34" charset="0"/>
              </a:rPr>
              <a:t>att.: “girls are the gold std. &amp;             boys are the defective girls”</a:t>
            </a:r>
          </a:p>
          <a:p>
            <a:r>
              <a:rPr lang="en-US" sz="2000" b="1" kern="0" dirty="0">
                <a:solidFill>
                  <a:srgbClr val="000000"/>
                </a:solidFill>
                <a:latin typeface="Arial" panose="020B0604020202020204" pitchFamily="34" charset="0"/>
                <a:cs typeface="Arial" panose="020B0604020202020204" pitchFamily="34" charset="0"/>
              </a:rPr>
              <a:t>teachers: females dominant</a:t>
            </a:r>
          </a:p>
          <a:p>
            <a:r>
              <a:rPr lang="en-US" sz="2000" b="1" kern="0" dirty="0">
                <a:solidFill>
                  <a:srgbClr val="000000"/>
                </a:solidFill>
                <a:latin typeface="Arial" panose="020B0604020202020204" pitchFamily="34" charset="0"/>
                <a:cs typeface="Arial" panose="020B0604020202020204" pitchFamily="34" charset="0"/>
              </a:rPr>
              <a:t>maturity rate difference</a:t>
            </a:r>
          </a:p>
        </p:txBody>
      </p:sp>
      <p:pic>
        <p:nvPicPr>
          <p:cNvPr id="19" name="Picture 18"/>
          <p:cNvPicPr>
            <a:picLocks noChangeAspect="1"/>
          </p:cNvPicPr>
          <p:nvPr/>
        </p:nvPicPr>
        <p:blipFill>
          <a:blip r:embed="rId3"/>
          <a:stretch>
            <a:fillRect/>
          </a:stretch>
        </p:blipFill>
        <p:spPr>
          <a:xfrm>
            <a:off x="3787972" y="594100"/>
            <a:ext cx="3962400" cy="2764875"/>
          </a:xfrm>
          <a:prstGeom prst="rect">
            <a:avLst/>
          </a:prstGeom>
        </p:spPr>
      </p:pic>
    </p:spTree>
    <p:extLst>
      <p:ext uri="{BB962C8B-B14F-4D97-AF65-F5344CB8AC3E}">
        <p14:creationId xmlns:p14="http://schemas.microsoft.com/office/powerpoint/2010/main" val="1800586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3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217">
                                          <p:stCondLst>
                                            <p:cond delay="0"/>
                                          </p:stCondLst>
                                        </p:cTn>
                                        <p:tgtEl>
                                          <p:spTgt spid="14"/>
                                        </p:tgtEl>
                                      </p:cBhvr>
                                    </p:animEffect>
                                    <p:anim calcmode="lin" valueType="num">
                                      <p:cBhvr>
                                        <p:cTn id="56"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59"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60"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61" dur="10">
                                          <p:stCondLst>
                                            <p:cond delay="244"/>
                                          </p:stCondLst>
                                        </p:cTn>
                                        <p:tgtEl>
                                          <p:spTgt spid="14"/>
                                        </p:tgtEl>
                                      </p:cBhvr>
                                      <p:to x="100000" y="60000"/>
                                    </p:animScale>
                                    <p:animScale>
                                      <p:cBhvr>
                                        <p:cTn id="62" dur="62" decel="50000">
                                          <p:stCondLst>
                                            <p:cond delay="254"/>
                                          </p:stCondLst>
                                        </p:cTn>
                                        <p:tgtEl>
                                          <p:spTgt spid="14"/>
                                        </p:tgtEl>
                                      </p:cBhvr>
                                      <p:to x="100000" y="100000"/>
                                    </p:animScale>
                                    <p:animScale>
                                      <p:cBhvr>
                                        <p:cTn id="63" dur="10">
                                          <p:stCondLst>
                                            <p:cond delay="492"/>
                                          </p:stCondLst>
                                        </p:cTn>
                                        <p:tgtEl>
                                          <p:spTgt spid="14"/>
                                        </p:tgtEl>
                                      </p:cBhvr>
                                      <p:to x="100000" y="80000"/>
                                    </p:animScale>
                                    <p:animScale>
                                      <p:cBhvr>
                                        <p:cTn id="64" dur="62" decel="50000">
                                          <p:stCondLst>
                                            <p:cond delay="502"/>
                                          </p:stCondLst>
                                        </p:cTn>
                                        <p:tgtEl>
                                          <p:spTgt spid="14"/>
                                        </p:tgtEl>
                                      </p:cBhvr>
                                      <p:to x="100000" y="100000"/>
                                    </p:animScale>
                                    <p:animScale>
                                      <p:cBhvr>
                                        <p:cTn id="65" dur="10">
                                          <p:stCondLst>
                                            <p:cond delay="616"/>
                                          </p:stCondLst>
                                        </p:cTn>
                                        <p:tgtEl>
                                          <p:spTgt spid="14"/>
                                        </p:tgtEl>
                                      </p:cBhvr>
                                      <p:to x="100000" y="90000"/>
                                    </p:animScale>
                                    <p:animScale>
                                      <p:cBhvr>
                                        <p:cTn id="66" dur="62" decel="50000">
                                          <p:stCondLst>
                                            <p:cond delay="625"/>
                                          </p:stCondLst>
                                        </p:cTn>
                                        <p:tgtEl>
                                          <p:spTgt spid="14"/>
                                        </p:tgtEl>
                                      </p:cBhvr>
                                      <p:to x="100000" y="100000"/>
                                    </p:animScale>
                                    <p:animScale>
                                      <p:cBhvr>
                                        <p:cTn id="67" dur="10">
                                          <p:stCondLst>
                                            <p:cond delay="678"/>
                                          </p:stCondLst>
                                        </p:cTn>
                                        <p:tgtEl>
                                          <p:spTgt spid="14"/>
                                        </p:tgtEl>
                                      </p:cBhvr>
                                      <p:to x="100000" y="95000"/>
                                    </p:animScale>
                                    <p:animScale>
                                      <p:cBhvr>
                                        <p:cTn id="68" dur="62" decel="50000">
                                          <p:stCondLst>
                                            <p:cond delay="688"/>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path" presetSubtype="0" accel="50000" decel="50000" fill="hold" grpId="1" nodeType="clickEffect">
                                  <p:stCondLst>
                                    <p:cond delay="0"/>
                                  </p:stCondLst>
                                  <p:childTnLst>
                                    <p:animMotion origin="layout" path="M 0 0 C 0.069 0 0.125 0.056 0.125 0.125 C 0.125 0.194 0.069 0.25 0 0.25 C -0.069 0.25 -0.125 0.194 -0.125 0.125 C -0.125 0.056 -0.069 0 0 0 Z" pathEditMode="relative" ptsTypes="">
                                      <p:cBhvr>
                                        <p:cTn id="72" dur="1000" fill="hold"/>
                                        <p:tgtEl>
                                          <p:spTgt spid="14"/>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2" presetClass="exit" presetSubtype="2" fill="hold" grpId="2" nodeType="clickEffect">
                                  <p:stCondLst>
                                    <p:cond delay="0"/>
                                  </p:stCondLst>
                                  <p:childTnLst>
                                    <p:anim calcmode="lin" valueType="num">
                                      <p:cBhvr additive="base">
                                        <p:cTn id="76" dur="500"/>
                                        <p:tgtEl>
                                          <p:spTgt spid="14"/>
                                        </p:tgtEl>
                                        <p:attrNameLst>
                                          <p:attrName>ppt_x</p:attrName>
                                        </p:attrNameLst>
                                      </p:cBhvr>
                                      <p:tavLst>
                                        <p:tav tm="0">
                                          <p:val>
                                            <p:strVal val="ppt_x"/>
                                          </p:val>
                                        </p:tav>
                                        <p:tav tm="100000">
                                          <p:val>
                                            <p:strVal val="1+ppt_w/2"/>
                                          </p:val>
                                        </p:tav>
                                      </p:tavLst>
                                    </p:anim>
                                    <p:anim calcmode="lin" valueType="num">
                                      <p:cBhvr additive="base">
                                        <p:cTn id="77" dur="500"/>
                                        <p:tgtEl>
                                          <p:spTgt spid="14"/>
                                        </p:tgtEl>
                                        <p:attrNameLst>
                                          <p:attrName>ppt_y</p:attrName>
                                        </p:attrNameLst>
                                      </p:cBhvr>
                                      <p:tavLst>
                                        <p:tav tm="0">
                                          <p:val>
                                            <p:strVal val="ppt_y"/>
                                          </p:val>
                                        </p:tav>
                                        <p:tav tm="100000">
                                          <p:val>
                                            <p:strVal val="ppt_y"/>
                                          </p:val>
                                        </p:tav>
                                      </p:tavLst>
                                    </p:anim>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Effect transition="in" filter="fade">
                                      <p:cBhvr>
                                        <p:cTn id="83" dur="500"/>
                                        <p:tgtEl>
                                          <p:spTgt spid="18">
                                            <p:txEl>
                                              <p:pRg st="0" end="0"/>
                                            </p:txEl>
                                          </p:spTgt>
                                        </p:tgtEl>
                                      </p:cBhvr>
                                    </p:animEffect>
                                    <p:anim calcmode="lin" valueType="num">
                                      <p:cBhvr>
                                        <p:cTn id="8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8">
                                            <p:txEl>
                                              <p:pRg st="1" end="1"/>
                                            </p:txEl>
                                          </p:spTgt>
                                        </p:tgtEl>
                                        <p:attrNameLst>
                                          <p:attrName>style.visibility</p:attrName>
                                        </p:attrNameLst>
                                      </p:cBhvr>
                                      <p:to>
                                        <p:strVal val="visible"/>
                                      </p:to>
                                    </p:set>
                                    <p:animEffect transition="in" filter="fade">
                                      <p:cBhvr>
                                        <p:cTn id="90" dur="500"/>
                                        <p:tgtEl>
                                          <p:spTgt spid="18">
                                            <p:txEl>
                                              <p:pRg st="1" end="1"/>
                                            </p:txEl>
                                          </p:spTgt>
                                        </p:tgtEl>
                                      </p:cBhvr>
                                    </p:animEffect>
                                    <p:anim calcmode="lin" valueType="num">
                                      <p:cBhvr>
                                        <p:cTn id="9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xEl>
                                              <p:pRg st="2" end="2"/>
                                            </p:txEl>
                                          </p:spTgt>
                                        </p:tgtEl>
                                        <p:attrNameLst>
                                          <p:attrName>style.visibility</p:attrName>
                                        </p:attrNameLst>
                                      </p:cBhvr>
                                      <p:to>
                                        <p:strVal val="visible"/>
                                      </p:to>
                                    </p:set>
                                    <p:animEffect transition="in" filter="fade">
                                      <p:cBhvr>
                                        <p:cTn id="97" dur="500"/>
                                        <p:tgtEl>
                                          <p:spTgt spid="18">
                                            <p:txEl>
                                              <p:pRg st="2" end="2"/>
                                            </p:txEl>
                                          </p:spTgt>
                                        </p:tgtEl>
                                      </p:cBhvr>
                                    </p:animEffect>
                                    <p:anim calcmode="lin" valueType="num">
                                      <p:cBhvr>
                                        <p:cTn id="9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9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8">
                                            <p:txEl>
                                              <p:pRg st="3" end="3"/>
                                            </p:txEl>
                                          </p:spTgt>
                                        </p:tgtEl>
                                        <p:attrNameLst>
                                          <p:attrName>style.visibility</p:attrName>
                                        </p:attrNameLst>
                                      </p:cBhvr>
                                      <p:to>
                                        <p:strVal val="visible"/>
                                      </p:to>
                                    </p:set>
                                    <p:animEffect transition="in" filter="fade">
                                      <p:cBhvr>
                                        <p:cTn id="104" dur="500"/>
                                        <p:tgtEl>
                                          <p:spTgt spid="18">
                                            <p:txEl>
                                              <p:pRg st="3" end="3"/>
                                            </p:txEl>
                                          </p:spTgt>
                                        </p:tgtEl>
                                      </p:cBhvr>
                                    </p:animEffect>
                                    <p:anim calcmode="lin" valueType="num">
                                      <p:cBhvr>
                                        <p:cTn id="10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P spid="13" grpId="0" animBg="1"/>
      <p:bldP spid="14" grpId="0" animBg="1"/>
      <p:bldP spid="14" grpId="1" animBg="1"/>
      <p:bldP spid="14" grpId="2" animBg="1"/>
      <p:bldP spid="12" grpId="0"/>
      <p:bldP spid="16" grpId="0"/>
      <p:bldP spid="18"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1"/>
            <a:ext cx="9144000" cy="3371851"/>
          </a:xfrm>
          <a:prstGeom prst="rect">
            <a:avLst/>
          </a:prstGeom>
        </p:spPr>
      </p:pic>
      <p:sp>
        <p:nvSpPr>
          <p:cNvPr id="5" name="Rectangle 4"/>
          <p:cNvSpPr/>
          <p:nvPr/>
        </p:nvSpPr>
        <p:spPr>
          <a:xfrm>
            <a:off x="19050" y="3441680"/>
            <a:ext cx="9124950" cy="3416320"/>
          </a:xfrm>
          <a:prstGeom prst="rect">
            <a:avLst/>
          </a:prstGeom>
        </p:spPr>
        <p:txBody>
          <a:bodyPr wrap="square">
            <a:spAutoFit/>
          </a:bodyPr>
          <a:lstStyle/>
          <a:p>
            <a:pPr marL="342900" indent="-342900">
              <a:buFont typeface="Wingdings" panose="05000000000000000000" pitchFamily="2" charset="2"/>
              <a:buChar char="§"/>
            </a:pPr>
            <a:r>
              <a:rPr lang="en-US" dirty="0">
                <a:solidFill>
                  <a:srgbClr val="000000"/>
                </a:solidFill>
              </a:rPr>
              <a:t>four to eight times as likely to be drugged with Ritalin and other stimulants, which pediatrician Leonard Sax, calls “academic steroids.”</a:t>
            </a:r>
          </a:p>
          <a:p>
            <a:pPr marL="342900" indent="-342900">
              <a:buFont typeface="Wingdings" panose="05000000000000000000" pitchFamily="2" charset="2"/>
              <a:buChar char="§"/>
            </a:pPr>
            <a:r>
              <a:rPr lang="en-US" dirty="0">
                <a:solidFill>
                  <a:srgbClr val="000000"/>
                </a:solidFill>
              </a:rPr>
              <a:t>reading much more poorly than are other students.</a:t>
            </a:r>
          </a:p>
          <a:p>
            <a:pPr marL="342900" indent="-342900">
              <a:buFont typeface="Wingdings" panose="05000000000000000000" pitchFamily="2" charset="2"/>
              <a:buChar char="§"/>
            </a:pPr>
            <a:r>
              <a:rPr lang="en-US" dirty="0">
                <a:solidFill>
                  <a:srgbClr val="000000"/>
                </a:solidFill>
              </a:rPr>
              <a:t>three times as likely to commit suicide.</a:t>
            </a:r>
          </a:p>
          <a:p>
            <a:pPr marL="342900" indent="-342900">
              <a:buFont typeface="Wingdings" panose="05000000000000000000" pitchFamily="2" charset="2"/>
              <a:buChar char="§"/>
            </a:pPr>
            <a:r>
              <a:rPr lang="en-US" dirty="0">
                <a:solidFill>
                  <a:srgbClr val="000000"/>
                </a:solidFill>
              </a:rPr>
              <a:t>2 1/2 times as likely to drop out of high school.</a:t>
            </a:r>
          </a:p>
          <a:p>
            <a:pPr marL="342900" indent="-342900">
              <a:buFont typeface="Wingdings" panose="05000000000000000000" pitchFamily="2" charset="2"/>
              <a:buChar char="§"/>
            </a:pPr>
            <a:r>
              <a:rPr lang="en-US" dirty="0">
                <a:solidFill>
                  <a:srgbClr val="000000"/>
                </a:solidFill>
              </a:rPr>
              <a:t>severely underrepresented in college and even more so among college graduates, thereby locking them out of today’s, let alone tomorrow’s professional-level jobs.</a:t>
            </a:r>
          </a:p>
        </p:txBody>
      </p:sp>
    </p:spTree>
    <p:extLst>
      <p:ext uri="{BB962C8B-B14F-4D97-AF65-F5344CB8AC3E}">
        <p14:creationId xmlns:p14="http://schemas.microsoft.com/office/powerpoint/2010/main" val="264726434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1"/>
            <a:ext cx="9144000" cy="6755696"/>
          </a:xfrm>
          <a:prstGeom prst="rect">
            <a:avLst/>
          </a:prstGeom>
        </p:spPr>
        <p:txBody>
          <a:bodyPr wrap="square">
            <a:spAutoFit/>
          </a:bodyPr>
          <a:lstStyle/>
          <a:p>
            <a:r>
              <a:rPr lang="en-US" sz="2500"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And our schools continue to get ever more feminized. Competition, one of boys’ favorite motivators, has largely been excised in favor of “cooperative learning,” (which ends up often meaning hat the bright and dedicated do the </a:t>
            </a:r>
            <a:r>
              <a:rPr lang="en-US" dirty="0" err="1">
                <a:solidFill>
                  <a:srgbClr val="000000"/>
                </a:solidFill>
                <a:latin typeface="Calibri" panose="020F0502020204030204" pitchFamily="34" charset="0"/>
              </a:rPr>
              <a:t>dull's</a:t>
            </a:r>
            <a:r>
              <a:rPr lang="en-US" dirty="0">
                <a:solidFill>
                  <a:srgbClr val="000000"/>
                </a:solidFill>
                <a:latin typeface="Calibri" panose="020F0502020204030204" pitchFamily="34" charset="0"/>
              </a:rPr>
              <a:t> and </a:t>
            </a:r>
            <a:r>
              <a:rPr lang="en-US" dirty="0" err="1">
                <a:solidFill>
                  <a:srgbClr val="000000"/>
                </a:solidFill>
                <a:latin typeface="Calibri" panose="020F0502020204030204" pitchFamily="34" charset="0"/>
              </a:rPr>
              <a:t>lazy's</a:t>
            </a:r>
            <a:r>
              <a:rPr lang="en-US" dirty="0">
                <a:solidFill>
                  <a:srgbClr val="000000"/>
                </a:solidFill>
                <a:latin typeface="Calibri" panose="020F0502020204030204" pitchFamily="34" charset="0"/>
              </a:rPr>
              <a:t> work.) Stories of heroism and bravery are replaced with tomes about relationships and </a:t>
            </a:r>
            <a:r>
              <a:rPr lang="en-US" dirty="0" err="1">
                <a:solidFill>
                  <a:srgbClr val="000000"/>
                </a:solidFill>
                <a:latin typeface="Calibri" panose="020F0502020204030204" pitchFamily="34" charset="0"/>
              </a:rPr>
              <a:t>sheroes</a:t>
            </a:r>
            <a:r>
              <a:rPr lang="en-US" dirty="0">
                <a:solidFill>
                  <a:srgbClr val="000000"/>
                </a:solidFill>
                <a:latin typeface="Calibri" panose="020F0502020204030204" pitchFamily="34" charset="0"/>
              </a:rPr>
              <a:t>. Recess, which active boys desperate seek to release pent up energy is increasingly replaced by yet another round of phonics. Girls are told they can accomplish anything while boys are taught that masculinity is an anti-social trait that must be extinguished.</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The percentage of female K-12 teachers has risen to an all-time high: 76.3 percent (link is external). In elementary school, it’s well over 90 percent. The main role model boys see in school is the custodian.</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And when boys get home from school, the male role models get worse. Whether watching a sitcom, movie, cartoon, or commercial, the odds are good that the male is a buffoon or sleazebag while the female is savvy and confident.</a:t>
            </a:r>
          </a:p>
        </p:txBody>
      </p:sp>
    </p:spTree>
    <p:extLst>
      <p:ext uri="{BB962C8B-B14F-4D97-AF65-F5344CB8AC3E}">
        <p14:creationId xmlns:p14="http://schemas.microsoft.com/office/powerpoint/2010/main" val="130576593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latin typeface="Arial Black" panose="020B0A04020102020204" pitchFamily="34" charset="0"/>
              </a:rPr>
              <a:t>DOES NOT MEAN:</a:t>
            </a:r>
          </a:p>
        </p:txBody>
      </p:sp>
      <p:sp>
        <p:nvSpPr>
          <p:cNvPr id="3" name="Content Placeholder 2"/>
          <p:cNvSpPr>
            <a:spLocks noGrp="1"/>
          </p:cNvSpPr>
          <p:nvPr>
            <p:ph idx="1"/>
          </p:nvPr>
        </p:nvSpPr>
        <p:spPr>
          <a:xfrm>
            <a:off x="990600" y="685800"/>
            <a:ext cx="7772400" cy="1676400"/>
          </a:xfrm>
        </p:spPr>
        <p:txBody>
          <a:bodyPr/>
          <a:lstStyle/>
          <a:p>
            <a:r>
              <a:rPr lang="en-US" dirty="0">
                <a:latin typeface="Arial" panose="020B0604020202020204" pitchFamily="34" charset="0"/>
                <a:cs typeface="Arial" panose="020B0604020202020204" pitchFamily="34" charset="0"/>
              </a:rPr>
              <a:t>Let boys get away with bad behavior</a:t>
            </a:r>
          </a:p>
          <a:p>
            <a:r>
              <a:rPr lang="en-US" dirty="0">
                <a:latin typeface="Arial" panose="020B0604020202020204" pitchFamily="34" charset="0"/>
                <a:cs typeface="Arial" panose="020B0604020202020204" pitchFamily="34" charset="0"/>
              </a:rPr>
              <a:t>Boys can’t sit still</a:t>
            </a:r>
          </a:p>
          <a:p>
            <a:r>
              <a:rPr lang="en-US" dirty="0">
                <a:latin typeface="Arial" panose="020B0604020202020204" pitchFamily="34" charset="0"/>
                <a:cs typeface="Arial" panose="020B0604020202020204" pitchFamily="34" charset="0"/>
              </a:rPr>
              <a:t>Boys shouldn’t be disciplined</a:t>
            </a:r>
          </a:p>
        </p:txBody>
      </p:sp>
      <p:sp>
        <p:nvSpPr>
          <p:cNvPr id="4" name="Title 1"/>
          <p:cNvSpPr txBox="1">
            <a:spLocks/>
          </p:cNvSpPr>
          <p:nvPr/>
        </p:nvSpPr>
        <p:spPr bwMode="auto">
          <a:xfrm>
            <a:off x="152400" y="1981200"/>
            <a:ext cx="8877300" cy="4572000"/>
          </a:xfrm>
          <a:prstGeom prst="rect">
            <a:avLst/>
          </a:prstGeom>
          <a:solidFill>
            <a:srgbClr val="00206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a:solidFill>
                  <a:srgbClr val="FFFFFF"/>
                </a:solidFill>
                <a:latin typeface="Arial Black" panose="020B0A04020102020204" pitchFamily="34" charset="0"/>
              </a:rPr>
              <a:t>But:</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Girls are girls, and boys are boys</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Both need parenting, raising, &amp; training</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Pr.22.6</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Little boys will not stay little boys. Let’s help them grow to be godly young men.</a:t>
            </a:r>
          </a:p>
          <a:p>
            <a:pPr marL="571500" indent="-571500" algn="l">
              <a:buFont typeface="Wingdings" panose="05000000000000000000" pitchFamily="2" charset="2"/>
              <a:buChar char="§"/>
            </a:pPr>
            <a:r>
              <a:rPr lang="en-US" sz="2800" kern="0" dirty="0">
                <a:solidFill>
                  <a:srgbClr val="FFFFFF"/>
                </a:solidFill>
                <a:latin typeface="Arial Black" panose="020B0A04020102020204" pitchFamily="34" charset="0"/>
              </a:rPr>
              <a:t>Little girls will not stay little girls. Let’s help them grow to be godly young women.</a:t>
            </a:r>
            <a:endParaRPr lang="en-US" sz="800" kern="0" dirty="0">
              <a:solidFill>
                <a:srgbClr val="FFFFFF"/>
              </a:solidFill>
              <a:latin typeface="Arial Black" panose="020B0A04020102020204" pitchFamily="34" charset="0"/>
            </a:endParaRPr>
          </a:p>
          <a:p>
            <a:pPr marL="571500" indent="-571500" algn="l">
              <a:buFont typeface="Wingdings" panose="05000000000000000000" pitchFamily="2" charset="2"/>
              <a:buChar char="§"/>
            </a:pPr>
            <a:endParaRPr lang="en-US" sz="8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425961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552450" y="0"/>
            <a:ext cx="859155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en-US" sz="2300" b="1" dirty="0">
                <a:solidFill>
                  <a:srgbClr val="FFFFFF"/>
                </a:solidFill>
                <a:latin typeface="Calibri" panose="020F0502020204030204" pitchFamily="34" charset="0"/>
              </a:rPr>
              <a:t>Therefore a man shall leave his father and his mother and hold fast to his wife, and they shall become one flesh.   </a:t>
            </a:r>
            <a:r>
              <a:rPr lang="en-US" sz="2300" b="1" dirty="0">
                <a:solidFill>
                  <a:srgbClr val="FFFF00"/>
                </a:solidFill>
                <a:latin typeface="Calibri" panose="020F0502020204030204" pitchFamily="34" charset="0"/>
              </a:rPr>
              <a:t>Gen. 2.24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You shall love the L</a:t>
            </a:r>
            <a:r>
              <a:rPr lang="en-US" sz="2000" b="1" dirty="0">
                <a:solidFill>
                  <a:srgbClr val="FFFFFF"/>
                </a:solidFill>
                <a:latin typeface="Calibri" panose="020F0502020204030204" pitchFamily="34" charset="0"/>
              </a:rPr>
              <a:t>ORD</a:t>
            </a:r>
            <a:r>
              <a:rPr lang="en-US" sz="2300" b="1" dirty="0">
                <a:solidFill>
                  <a:srgbClr val="FFFFFF"/>
                </a:solidFill>
                <a:latin typeface="Calibri" panose="020F0502020204030204" pitchFamily="34" charset="0"/>
              </a:rPr>
              <a:t> your God with all your heart and with all your soul and with all your might. And these words that I command you today shall be on your heart. You shall teach them diligently to your children, and shall talk of them when you sit in your house, and when you walk by the way, and when you lie down, and when you rise.                            </a:t>
            </a:r>
            <a:r>
              <a:rPr lang="en-US" sz="2300" b="1" dirty="0">
                <a:solidFill>
                  <a:srgbClr val="FFFF00"/>
                </a:solidFill>
                <a:latin typeface="Calibri" panose="020F0502020204030204" pitchFamily="34" charset="0"/>
              </a:rPr>
              <a:t>Deut. 6.5-6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The rod and reproof give wisdom, But a child who gets his own way brings shame to his mother.                           </a:t>
            </a:r>
            <a:r>
              <a:rPr lang="en-US" sz="2300" b="1" dirty="0">
                <a:solidFill>
                  <a:srgbClr val="FFFF00"/>
                </a:solidFill>
                <a:latin typeface="Calibri" panose="020F0502020204030204" pitchFamily="34" charset="0"/>
              </a:rPr>
              <a:t>Prov. 29.15 </a:t>
            </a:r>
            <a:r>
              <a:rPr lang="en-US" sz="2300" b="1" dirty="0" err="1">
                <a:solidFill>
                  <a:srgbClr val="FFFF00"/>
                </a:solidFill>
                <a:latin typeface="Calibri" panose="020F0502020204030204" pitchFamily="34" charset="0"/>
              </a:rPr>
              <a:t>nasb</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Correct your son, and he will give you comfort; he will also delight your soul.                                                      </a:t>
            </a:r>
            <a:r>
              <a:rPr lang="en-US" sz="2300" b="1" dirty="0">
                <a:solidFill>
                  <a:srgbClr val="FFFF00"/>
                </a:solidFill>
                <a:latin typeface="Calibri" panose="020F0502020204030204" pitchFamily="34" charset="0"/>
              </a:rPr>
              <a:t>Prov. 29.17 </a:t>
            </a:r>
            <a:r>
              <a:rPr lang="en-US" sz="2300" b="1" dirty="0" err="1">
                <a:solidFill>
                  <a:srgbClr val="FFFF00"/>
                </a:solidFill>
                <a:latin typeface="Calibri" panose="020F0502020204030204" pitchFamily="34" charset="0"/>
              </a:rPr>
              <a:t>nasb</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Train up a child in the way he should go, Even when he is old, he will not depart from it.                                                </a:t>
            </a:r>
            <a:r>
              <a:rPr lang="en-US" sz="2300" b="1" dirty="0">
                <a:solidFill>
                  <a:srgbClr val="FFFF00"/>
                </a:solidFill>
                <a:latin typeface="Calibri" panose="020F0502020204030204" pitchFamily="34" charset="0"/>
              </a:rPr>
              <a:t>Prov. 22.6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Older women… teach what is good …train the young women to love their husbands and children… working at </a:t>
            </a:r>
            <a:r>
              <a:rPr lang="en-US" sz="2300" b="1" dirty="0" err="1">
                <a:solidFill>
                  <a:srgbClr val="FFFFFF"/>
                </a:solidFill>
                <a:latin typeface="Calibri" panose="020F0502020204030204" pitchFamily="34" charset="0"/>
              </a:rPr>
              <a:t>ome</a:t>
            </a:r>
            <a:r>
              <a:rPr lang="en-US" sz="2300" b="1" dirty="0">
                <a:solidFill>
                  <a:srgbClr val="FFFFFF"/>
                </a:solidFill>
                <a:latin typeface="Calibri" panose="020F0502020204030204" pitchFamily="34" charset="0"/>
              </a:rPr>
              <a:t>…submissive to their own husbands                                                </a:t>
            </a:r>
            <a:r>
              <a:rPr lang="en-US" sz="2300" b="1" dirty="0">
                <a:solidFill>
                  <a:srgbClr val="FFFF00"/>
                </a:solidFill>
                <a:latin typeface="Calibri" panose="020F0502020204030204" pitchFamily="34" charset="0"/>
              </a:rPr>
              <a:t>Titus 2.4-5 </a:t>
            </a:r>
            <a:r>
              <a:rPr lang="en-US" sz="2300" b="1" dirty="0" err="1">
                <a:solidFill>
                  <a:srgbClr val="FFFF00"/>
                </a:solidFill>
                <a:latin typeface="Calibri" panose="020F0502020204030204" pitchFamily="34" charset="0"/>
              </a:rPr>
              <a:t>esv</a:t>
            </a:r>
            <a:r>
              <a:rPr lang="en-US" sz="2300" b="1" dirty="0">
                <a:solidFill>
                  <a:srgbClr val="FFFF00"/>
                </a:solidFill>
                <a:latin typeface="Calibri" panose="020F0502020204030204" pitchFamily="34" charset="0"/>
              </a:rPr>
              <a:t> </a:t>
            </a: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Fathers, do not provoke your children to anger, but bring them up in the discipline and instruction of the Lord.         </a:t>
            </a:r>
            <a:r>
              <a:rPr lang="en-US" sz="2300" b="1" dirty="0">
                <a:solidFill>
                  <a:srgbClr val="FFFF00"/>
                </a:solidFill>
                <a:latin typeface="Calibri" panose="020F0502020204030204" pitchFamily="34" charset="0"/>
              </a:rPr>
              <a:t>Eph.6.4 </a:t>
            </a:r>
            <a:r>
              <a:rPr lang="en-US" sz="2300" b="1" dirty="0" err="1">
                <a:solidFill>
                  <a:srgbClr val="FFFF00"/>
                </a:solidFill>
                <a:latin typeface="Calibri" panose="020F0502020204030204" pitchFamily="34" charset="0"/>
              </a:rPr>
              <a:t>esv</a:t>
            </a:r>
            <a:endParaRPr lang="en-US" sz="2300" b="1" dirty="0">
              <a:solidFill>
                <a:srgbClr val="FFFF00"/>
              </a:solidFill>
              <a:latin typeface="Calibri" panose="020F0502020204030204" pitchFamily="34" charset="0"/>
            </a:endParaRPr>
          </a:p>
        </p:txBody>
      </p:sp>
      <p:sp>
        <p:nvSpPr>
          <p:cNvPr id="6" name="Rectangle 5"/>
          <p:cNvSpPr/>
          <p:nvPr/>
        </p:nvSpPr>
        <p:spPr bwMode="auto">
          <a:xfrm>
            <a:off x="19050" y="1"/>
            <a:ext cx="533400" cy="6858001"/>
          </a:xfrm>
          <a:prstGeom prst="rect">
            <a:avLst/>
          </a:prstGeom>
          <a:solidFill>
            <a:srgbClr val="92D05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a:r>
              <a:rPr lang="en-US" sz="3200" b="1" dirty="0">
                <a:solidFill>
                  <a:srgbClr val="000000"/>
                </a:solidFill>
                <a:latin typeface="Berlin Sans FB Demi" panose="020E0802020502020306" pitchFamily="34" charset="0"/>
              </a:rPr>
              <a:t>CHI LD</a:t>
            </a:r>
          </a:p>
          <a:p>
            <a:pPr algn="ctr"/>
            <a:r>
              <a:rPr lang="en-US" sz="1800" b="1" dirty="0">
                <a:solidFill>
                  <a:srgbClr val="000000"/>
                </a:solidFill>
                <a:latin typeface="Berlin Sans FB Demi" panose="020E0802020502020306" pitchFamily="34" charset="0"/>
              </a:rPr>
              <a:t> </a:t>
            </a:r>
            <a:r>
              <a:rPr lang="en-US" sz="2000" b="1" dirty="0">
                <a:solidFill>
                  <a:srgbClr val="000000"/>
                </a:solidFill>
                <a:latin typeface="Berlin Sans FB Demi" panose="020E0802020502020306" pitchFamily="34" charset="0"/>
              </a:rPr>
              <a:t>   </a:t>
            </a:r>
            <a:r>
              <a:rPr lang="en-US" sz="3200" b="1" dirty="0">
                <a:solidFill>
                  <a:srgbClr val="000000"/>
                </a:solidFill>
                <a:latin typeface="Berlin Sans FB Demi" panose="020E0802020502020306" pitchFamily="34" charset="0"/>
              </a:rPr>
              <a:t>TRAINING</a:t>
            </a:r>
          </a:p>
        </p:txBody>
      </p:sp>
    </p:spTree>
    <p:extLst>
      <p:ext uri="{BB962C8B-B14F-4D97-AF65-F5344CB8AC3E}">
        <p14:creationId xmlns:p14="http://schemas.microsoft.com/office/powerpoint/2010/main" val="46206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362200" y="3200400"/>
            <a:ext cx="4495800" cy="2057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800" b="1" dirty="0">
                <a:solidFill>
                  <a:srgbClr val="FFFFFF"/>
                </a:solidFill>
                <a:effectLst>
                  <a:outerShdw blurRad="38100" dist="38100" dir="2700000" algn="tl">
                    <a:srgbClr val="000000">
                      <a:alpha val="43137"/>
                    </a:srgbClr>
                  </a:outerShdw>
                </a:effectLst>
                <a:latin typeface="Arial Black" pitchFamily="34" charset="0"/>
                <a:cs typeface="Arial" pitchFamily="34" charset="0"/>
              </a:rPr>
              <a:t>LOVE</a:t>
            </a:r>
          </a:p>
          <a:p>
            <a:pPr algn="ctr"/>
            <a:r>
              <a:rPr lang="en-US" sz="3200" b="1" dirty="0">
                <a:solidFill>
                  <a:srgbClr val="FFFFFF"/>
                </a:solidFill>
                <a:effectLst>
                  <a:outerShdw blurRad="38100" dist="38100" dir="2700000" algn="tl">
                    <a:srgbClr val="000000">
                      <a:alpha val="43137"/>
                    </a:srgbClr>
                  </a:outerShdw>
                </a:effectLst>
                <a:latin typeface="Arial Narrow" pitchFamily="34" charset="0"/>
                <a:cs typeface="Arial" pitchFamily="34" charset="0"/>
              </a:rPr>
              <a:t>Eph.5.25;</a:t>
            </a:r>
          </a:p>
          <a:p>
            <a:pPr algn="ctr"/>
            <a:r>
              <a:rPr lang="en-US" sz="3200" b="1" dirty="0">
                <a:solidFill>
                  <a:srgbClr val="FFFFFF"/>
                </a:solidFill>
                <a:effectLst>
                  <a:outerShdw blurRad="38100" dist="38100" dir="2700000" algn="tl">
                    <a:srgbClr val="000000">
                      <a:alpha val="43137"/>
                    </a:srgbClr>
                  </a:outerShdw>
                </a:effectLst>
                <a:latin typeface="Arial Narrow" pitchFamily="34" charset="0"/>
                <a:cs typeface="Arial" pitchFamily="34" charset="0"/>
              </a:rPr>
              <a:t>Titus 2.4  </a:t>
            </a:r>
          </a:p>
          <a:p>
            <a:pPr algn="ctr"/>
            <a:endParaRPr lang="en-US" sz="3200" b="1" dirty="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600200" y="1524000"/>
            <a:ext cx="6096000" cy="38862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172135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066800"/>
          </a:xfrm>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a:solidFill>
                  <a:schemeClr val="bg1"/>
                </a:solidFill>
                <a:latin typeface="Arial" charset="0"/>
              </a:rPr>
              <a:t>PARENTS</a:t>
            </a:r>
            <a:endParaRPr lang="en-US" sz="4800" b="1" dirty="0">
              <a:latin typeface="Arial" charset="0"/>
            </a:endParaRPr>
          </a:p>
        </p:txBody>
      </p:sp>
      <p:sp>
        <p:nvSpPr>
          <p:cNvPr id="4" name="Rectangle 3"/>
          <p:cNvSpPr/>
          <p:nvPr/>
        </p:nvSpPr>
        <p:spPr bwMode="auto">
          <a:xfrm>
            <a:off x="0" y="1676400"/>
            <a:ext cx="9144000" cy="5181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400" b="1" dirty="0">
                <a:solidFill>
                  <a:srgbClr val="00B0F0"/>
                </a:solidFill>
              </a:rPr>
              <a:t>Proverbs 22.6</a:t>
            </a:r>
          </a:p>
          <a:p>
            <a:pPr algn="ctr"/>
            <a:r>
              <a:rPr lang="en-US" sz="4400" b="1" dirty="0">
                <a:solidFill>
                  <a:srgbClr val="FFFFFF"/>
                </a:solidFill>
              </a:rPr>
              <a:t>                                                    </a:t>
            </a:r>
          </a:p>
          <a:p>
            <a:pPr algn="ctr"/>
            <a:r>
              <a:rPr lang="en-US" sz="4400" b="1" dirty="0">
                <a:solidFill>
                  <a:srgbClr val="FFFFFF"/>
                </a:solidFill>
              </a:rPr>
              <a:t>“Train up a child in the way he should go,</a:t>
            </a:r>
          </a:p>
          <a:p>
            <a:pPr algn="ctr"/>
            <a:r>
              <a:rPr lang="en-US" sz="4400" b="1" dirty="0">
                <a:solidFill>
                  <a:srgbClr val="FFFFFF"/>
                </a:solidFill>
              </a:rPr>
              <a:t> Even when he is old, he will not depart from it”</a:t>
            </a:r>
          </a:p>
        </p:txBody>
      </p:sp>
    </p:spTree>
    <p:extLst>
      <p:ext uri="{BB962C8B-B14F-4D97-AF65-F5344CB8AC3E}">
        <p14:creationId xmlns:p14="http://schemas.microsoft.com/office/powerpoint/2010/main" val="1188741890"/>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husbands</a:t>
            </a:r>
            <a:br>
              <a:rPr lang="en-US" sz="4800" b="1" dirty="0">
                <a:solidFill>
                  <a:schemeClr val="bg1"/>
                </a:solidFill>
                <a:latin typeface="Arial" pitchFamily="34" charset="0"/>
              </a:rPr>
            </a:br>
            <a:r>
              <a:rPr lang="en-US" sz="4800" b="1" dirty="0">
                <a:solidFill>
                  <a:schemeClr val="bg1"/>
                </a:solidFill>
                <a:latin typeface="Arial" pitchFamily="34" charset="0"/>
              </a:rPr>
              <a:t>&amp;</a:t>
            </a:r>
            <a:br>
              <a:rPr lang="en-US" sz="4800" b="1" dirty="0">
                <a:solidFill>
                  <a:schemeClr val="bg1"/>
                </a:solidFill>
                <a:latin typeface="Arial" pitchFamily="34" charset="0"/>
              </a:rPr>
            </a:br>
            <a:r>
              <a:rPr lang="en-US" sz="4800" b="1" dirty="0">
                <a:solidFill>
                  <a:schemeClr val="bg1"/>
                </a:solidFill>
                <a:latin typeface="Arial" pitchFamily="34" charset="0"/>
              </a:rPr>
              <a:t>wives</a:t>
            </a:r>
            <a:br>
              <a:rPr lang="en-US" sz="4800" b="1" dirty="0">
                <a:solidFill>
                  <a:schemeClr val="bg1"/>
                </a:solidFill>
                <a:latin typeface="Arial" pitchFamily="34" charset="0"/>
              </a:rPr>
            </a:br>
            <a:endParaRPr lang="en-US" b="1" dirty="0">
              <a:latin typeface="Arial" pitchFamily="34" charset="0"/>
            </a:endParaRPr>
          </a:p>
        </p:txBody>
      </p:sp>
      <p:sp>
        <p:nvSpPr>
          <p:cNvPr id="3" name="Oval 2"/>
          <p:cNvSpPr/>
          <p:nvPr/>
        </p:nvSpPr>
        <p:spPr bwMode="auto">
          <a:xfrm rot="20205671">
            <a:off x="1682004" y="816170"/>
            <a:ext cx="5663182" cy="5613343"/>
          </a:xfrm>
          <a:prstGeom prst="ellipse">
            <a:avLst/>
          </a:prstGeom>
          <a:solidFill>
            <a:schemeClr val="accent2">
              <a:lumMod val="75000"/>
              <a:alpha val="41000"/>
            </a:schemeClr>
          </a:solidFill>
          <a:ln>
            <a:noFill/>
            <a:headEnd type="none" w="med" len="med"/>
            <a:tailEnd type="none" w="med" len="med"/>
          </a:ln>
          <a:effectLst/>
          <a:scene3d>
            <a:camera prst="orthographicFront">
              <a:rot lat="0" lon="0" rev="0"/>
            </a:camera>
            <a:lightRig rig="freezing" dir="t">
              <a:rot lat="0" lon="0" rev="0"/>
            </a:lightRig>
          </a:scene3d>
          <a:sp3d prstMaterial="clear">
            <a:bevelT w="190500" h="1905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3200" b="1" dirty="0">
                <a:solidFill>
                  <a:srgbClr val="FFFF00"/>
                </a:solidFill>
                <a:effectLst>
                  <a:outerShdw blurRad="38100" dist="38100" dir="2700000" algn="tl">
                    <a:srgbClr val="000000">
                      <a:alpha val="43137"/>
                    </a:srgbClr>
                  </a:outerShdw>
                </a:effectLst>
                <a:latin typeface="Arial Black" pitchFamily="34" charset="0"/>
                <a:cs typeface="Arial" pitchFamily="34" charset="0"/>
              </a:rPr>
              <a:t>e x a m p l e  :</a:t>
            </a:r>
          </a:p>
          <a:p>
            <a:pPr algn="ctr"/>
            <a:endParaRPr lang="en-US" sz="3200" b="1" dirty="0">
              <a:solidFill>
                <a:srgbClr val="FFFF00"/>
              </a:solidFill>
              <a:effectLst>
                <a:outerShdw blurRad="38100" dist="38100" dir="2700000" algn="tl">
                  <a:srgbClr val="000000">
                    <a:alpha val="43137"/>
                  </a:srgbClr>
                </a:outerShdw>
              </a:effectLst>
              <a:latin typeface="Arial Narrow" pitchFamily="34" charset="0"/>
              <a:cs typeface="Arial" pitchFamily="34" charset="0"/>
            </a:endParaRPr>
          </a:p>
          <a:p>
            <a:pPr algn="ctr"/>
            <a:endParaRPr lang="en-US" sz="3200" b="1" dirty="0">
              <a:solidFill>
                <a:srgbClr val="FFFF00"/>
              </a:solidFill>
              <a:effectLst>
                <a:outerShdw blurRad="38100" dist="38100" dir="2700000" algn="tl">
                  <a:srgbClr val="000000">
                    <a:alpha val="43137"/>
                  </a:srgbClr>
                </a:outerShdw>
              </a:effectLst>
              <a:latin typeface="Arial Narrow" pitchFamily="34" charset="0"/>
              <a:cs typeface="Arial" pitchFamily="34" charset="0"/>
            </a:endParaRPr>
          </a:p>
          <a:p>
            <a:pPr algn="ctr"/>
            <a:endParaRPr lang="en-US" sz="3200" b="1" dirty="0">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extLst>
      <p:ext uri="{BB962C8B-B14F-4D97-AF65-F5344CB8AC3E}">
        <p14:creationId xmlns:p14="http://schemas.microsoft.com/office/powerpoint/2010/main" val="8284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sz="2400" b="1" dirty="0">
              <a:solidFill>
                <a:schemeClr val="bg1"/>
              </a:solidFill>
              <a:latin typeface="Arial Black" pitchFamily="34" charset="0"/>
            </a:endParaRPr>
          </a:p>
          <a:p>
            <a:endParaRPr lang="en-US" sz="2400" b="1" dirty="0">
              <a:solidFill>
                <a:schemeClr val="bg1"/>
              </a:solidFill>
              <a:latin typeface="Arial Black" pitchFamily="34" charset="0"/>
            </a:endParaRPr>
          </a:p>
          <a:p>
            <a:endParaRPr lang="en-US" sz="2400" b="1" dirty="0">
              <a:solidFill>
                <a:schemeClr val="bg1"/>
              </a:solidFill>
              <a:latin typeface="Arial Black" pitchFamily="34" charset="0"/>
            </a:endParaRPr>
          </a:p>
          <a:p>
            <a:endParaRPr lang="en-US" sz="2400" b="1" dirty="0">
              <a:solidFill>
                <a:schemeClr val="bg1"/>
              </a:solidFill>
              <a:latin typeface="Arial Black" pitchFamily="34" charset="0"/>
            </a:endParaRPr>
          </a:p>
          <a:p>
            <a:r>
              <a:rPr lang="en-US" b="1" dirty="0">
                <a:solidFill>
                  <a:srgbClr val="FFFF00"/>
                </a:solidFill>
                <a:latin typeface="Arial" pitchFamily="34" charset="0"/>
                <a:cs typeface="Arial" pitchFamily="34" charset="0"/>
              </a:rPr>
              <a:t>Gen. 2.18, 24  						  		</a:t>
            </a:r>
            <a:r>
              <a:rPr lang="en-US" b="1" i="1" dirty="0">
                <a:solidFill>
                  <a:schemeClr val="bg1"/>
                </a:solidFill>
                <a:latin typeface="Arial" pitchFamily="34" charset="0"/>
                <a:cs typeface="Arial" pitchFamily="34" charset="0"/>
              </a:rPr>
              <a:t>leave &amp; cleave           </a:t>
            </a:r>
            <a:r>
              <a:rPr lang="en-US" b="1" i="1" dirty="0">
                <a:solidFill>
                  <a:srgbClr val="FFFF00"/>
                </a:solidFill>
                <a:latin typeface="Arial" pitchFamily="34" charset="0"/>
                <a:cs typeface="Arial" pitchFamily="34" charset="0"/>
              </a:rPr>
              <a:t>(Mk.10; Mt.19)</a:t>
            </a:r>
          </a:p>
          <a:p>
            <a:r>
              <a:rPr lang="en-US" sz="3600" b="1" i="1" dirty="0">
                <a:solidFill>
                  <a:schemeClr val="bg1"/>
                </a:solidFill>
                <a:latin typeface="Arial" pitchFamily="34" charset="0"/>
                <a:cs typeface="Arial" pitchFamily="34" charset="0"/>
              </a:rPr>
              <a:t>provider:	</a:t>
            </a:r>
            <a:r>
              <a:rPr lang="en-US" sz="3600" b="1" dirty="0">
                <a:solidFill>
                  <a:schemeClr val="bg1"/>
                </a:solidFill>
                <a:latin typeface="Arial" pitchFamily="34" charset="0"/>
                <a:cs typeface="Arial" pitchFamily="34" charset="0"/>
              </a:rPr>
              <a:t>	</a:t>
            </a:r>
          </a:p>
          <a:p>
            <a:pPr>
              <a:buNone/>
            </a:pPr>
            <a:r>
              <a:rPr lang="en-US" b="1" dirty="0">
                <a:solidFill>
                  <a:srgbClr val="FFFF00"/>
                </a:solidFill>
                <a:latin typeface="Arial" pitchFamily="34" charset="0"/>
                <a:cs typeface="Arial" pitchFamily="34" charset="0"/>
              </a:rPr>
              <a:t>    Gen.3.13-19; 1 Tim. 5.8					</a:t>
            </a:r>
            <a:r>
              <a:rPr lang="en-US" sz="3200" b="1" i="1" dirty="0">
                <a:solidFill>
                  <a:schemeClr val="bg1"/>
                </a:solidFill>
                <a:latin typeface="Arial" pitchFamily="34" charset="0"/>
                <a:cs typeface="Arial" pitchFamily="34" charset="0"/>
              </a:rPr>
              <a:t>     	provide for physical needs</a:t>
            </a:r>
          </a:p>
          <a:p>
            <a:pPr>
              <a:buNone/>
            </a:pPr>
            <a:r>
              <a:rPr lang="en-US" b="1" dirty="0">
                <a:solidFill>
                  <a:srgbClr val="FFFF00"/>
                </a:solidFill>
                <a:latin typeface="Arial" pitchFamily="34" charset="0"/>
                <a:cs typeface="Arial" pitchFamily="34" charset="0"/>
              </a:rPr>
              <a:t>    Eph. 5.25, 28-29; 6.1-4						</a:t>
            </a:r>
            <a:r>
              <a:rPr lang="en-US" sz="3200" b="1" i="1" dirty="0">
                <a:solidFill>
                  <a:schemeClr val="bg1"/>
                </a:solidFill>
                <a:latin typeface="Arial" pitchFamily="34" charset="0"/>
                <a:cs typeface="Arial" pitchFamily="34" charset="0"/>
              </a:rPr>
              <a:t>provide leadership generally			</a:t>
            </a:r>
          </a:p>
        </p:txBody>
      </p:sp>
      <p:sp>
        <p:nvSpPr>
          <p:cNvPr id="4098" name="Rectangle 2"/>
          <p:cNvSpPr>
            <a:spLocks noGrp="1" noChangeArrowheads="1"/>
          </p:cNvSpPr>
          <p:nvPr>
            <p:ph type="title"/>
          </p:nvPr>
        </p:nvSpPr>
        <p:spPr>
          <a:xfrm>
            <a:off x="685800" y="152400"/>
            <a:ext cx="7772400" cy="685800"/>
          </a:xfrm>
          <a:solidFill>
            <a:srgbClr val="007A37"/>
          </a:solidFill>
          <a:ln/>
        </p:spPr>
        <p:style>
          <a:lnRef idx="0">
            <a:schemeClr val="accent6"/>
          </a:lnRef>
          <a:fillRef idx="3">
            <a:schemeClr val="accent6"/>
          </a:fillRef>
          <a:effectRef idx="3">
            <a:schemeClr val="accent6"/>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Husband</a:t>
            </a:r>
            <a:endParaRPr lang="en-US" sz="4800" b="1" dirty="0">
              <a:latin typeface="Arial" charset="0"/>
            </a:endParaRPr>
          </a:p>
        </p:txBody>
      </p:sp>
    </p:spTree>
    <p:extLst>
      <p:ext uri="{BB962C8B-B14F-4D97-AF65-F5344CB8AC3E}">
        <p14:creationId xmlns:p14="http://schemas.microsoft.com/office/powerpoint/2010/main" val="3956523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0" y="0"/>
            <a:ext cx="9144000" cy="2514600"/>
          </a:xfrm>
          <a:solidFill>
            <a:schemeClr val="tx1"/>
          </a:solidFill>
          <a:ln>
            <a:solidFill>
              <a:schemeClr val="tx1"/>
            </a:solidFill>
          </a:ln>
          <a:effectLst/>
        </p:spPr>
        <p:txBody>
          <a:bodyPr/>
          <a:lstStyle/>
          <a:p>
            <a:pPr>
              <a:defRPr/>
            </a:pPr>
            <a:br>
              <a:rPr lang="en-US" sz="4800" b="1" dirty="0">
                <a:solidFill>
                  <a:srgbClr val="FFFF00"/>
                </a:solidFill>
                <a:effectLst>
                  <a:outerShdw blurRad="38100" dist="38100" dir="2700000" algn="tl">
                    <a:srgbClr val="000000"/>
                  </a:outerShdw>
                </a:effectLst>
                <a:latin typeface="Arial" charset="0"/>
              </a:rPr>
            </a:br>
            <a:r>
              <a:rPr lang="en-US" sz="4800" b="1" dirty="0">
                <a:solidFill>
                  <a:srgbClr val="FFFF00"/>
                </a:solidFill>
                <a:effectLst>
                  <a:outerShdw blurRad="38100" dist="38100" dir="2700000" algn="tl">
                    <a:srgbClr val="000000"/>
                  </a:outerShdw>
                </a:effectLst>
                <a:latin typeface="Arial" charset="0"/>
              </a:rPr>
              <a:t>sacrificial leadership</a:t>
            </a:r>
            <a:br>
              <a:rPr lang="en-US" sz="4800" b="1" dirty="0">
                <a:solidFill>
                  <a:srgbClr val="FFFF00"/>
                </a:solidFill>
                <a:effectLst>
                  <a:outerShdw blurRad="38100" dist="38100" dir="2700000" algn="tl">
                    <a:srgbClr val="000000"/>
                  </a:outerShdw>
                </a:effectLst>
                <a:latin typeface="Arial" charset="0"/>
              </a:rPr>
            </a:br>
            <a:r>
              <a:rPr lang="en-US" sz="4000" b="1" dirty="0">
                <a:solidFill>
                  <a:srgbClr val="FFFF00"/>
                </a:solidFill>
                <a:latin typeface="Arial Black" pitchFamily="34" charset="0"/>
              </a:rPr>
              <a:t>Eph.5:23-25</a:t>
            </a:r>
            <a:br>
              <a:rPr lang="en-US" sz="4000" b="1" dirty="0">
                <a:solidFill>
                  <a:srgbClr val="FFFF00"/>
                </a:solidFill>
                <a:latin typeface="Arial Black" pitchFamily="34" charset="0"/>
              </a:rPr>
            </a:br>
            <a:r>
              <a:rPr lang="en-US" sz="2400" i="1" dirty="0">
                <a:solidFill>
                  <a:srgbClr val="FFFF00"/>
                </a:solidFill>
                <a:latin typeface="Arial" pitchFamily="34" charset="0"/>
                <a:cs typeface="Arial" pitchFamily="34" charset="0"/>
              </a:rPr>
              <a:t>cf. Mt. 20,25-28</a:t>
            </a:r>
            <a:endParaRPr lang="en-US" sz="2400" b="1" dirty="0">
              <a:solidFill>
                <a:srgbClr val="FFFF00"/>
              </a:solidFill>
              <a:latin typeface="Arial" charset="0"/>
            </a:endParaRPr>
          </a:p>
        </p:txBody>
      </p:sp>
      <p:sp>
        <p:nvSpPr>
          <p:cNvPr id="72706" name="Rectangle 2"/>
          <p:cNvSpPr>
            <a:spLocks noGrp="1" noChangeArrowheads="1"/>
          </p:cNvSpPr>
          <p:nvPr>
            <p:ph type="body" idx="1"/>
          </p:nvPr>
        </p:nvSpPr>
        <p:spPr>
          <a:xfrm>
            <a:off x="0" y="2667000"/>
            <a:ext cx="9144000" cy="4191000"/>
          </a:xfrm>
          <a:solidFill>
            <a:schemeClr val="tx1"/>
          </a:solidFill>
        </p:spPr>
        <p:txBody>
          <a:bodyPr/>
          <a:lstStyle/>
          <a:p>
            <a:r>
              <a:rPr lang="en-US" sz="3600" b="1" dirty="0">
                <a:solidFill>
                  <a:schemeClr val="bg1"/>
                </a:solidFill>
                <a:latin typeface="Arial" pitchFamily="34" charset="0"/>
                <a:cs typeface="Arial" pitchFamily="34" charset="0"/>
              </a:rPr>
              <a:t>For the husband is the head of the wife, even as Christ is the head of the church: and he is the savior of the body….</a:t>
            </a:r>
          </a:p>
          <a:p>
            <a:pPr>
              <a:buNone/>
            </a:pPr>
            <a:r>
              <a:rPr lang="en-US" sz="3600" b="1" dirty="0">
                <a:solidFill>
                  <a:schemeClr val="bg1"/>
                </a:solidFill>
                <a:latin typeface="Arial" pitchFamily="34" charset="0"/>
                <a:cs typeface="Arial" pitchFamily="34" charset="0"/>
              </a:rPr>
              <a:t>	</a:t>
            </a:r>
            <a:r>
              <a:rPr lang="en-US" sz="3600" b="1" dirty="0">
                <a:solidFill>
                  <a:srgbClr val="FFFF00"/>
                </a:solidFill>
                <a:latin typeface="Arial" pitchFamily="34" charset="0"/>
                <a:cs typeface="Arial" pitchFamily="34" charset="0"/>
              </a:rPr>
              <a:t>Husbands</a:t>
            </a:r>
            <a:r>
              <a:rPr lang="en-US" sz="3600" b="1" dirty="0">
                <a:solidFill>
                  <a:srgbClr val="FFFF00"/>
                </a:solidFill>
                <a:latin typeface="Arial" pitchFamily="34" charset="0"/>
              </a:rPr>
              <a:t>, love your wives,</a:t>
            </a:r>
            <a:r>
              <a:rPr lang="en-US" sz="3600" b="1" dirty="0">
                <a:solidFill>
                  <a:schemeClr val="bg1"/>
                </a:solidFill>
                <a:latin typeface="Arial" pitchFamily="34" charset="0"/>
              </a:rPr>
              <a:t>                 </a:t>
            </a:r>
            <a:r>
              <a:rPr lang="en-US" sz="3600" b="1" i="1" dirty="0">
                <a:solidFill>
                  <a:srgbClr val="FFFF00"/>
                </a:solidFill>
                <a:latin typeface="Arial" pitchFamily="34" charset="0"/>
              </a:rPr>
              <a:t>even as </a:t>
            </a:r>
            <a:r>
              <a:rPr lang="en-US" sz="3600" b="1" dirty="0">
                <a:solidFill>
                  <a:schemeClr val="bg1"/>
                </a:solidFill>
                <a:latin typeface="Arial" pitchFamily="34" charset="0"/>
              </a:rPr>
              <a:t>Christ also loved the church and </a:t>
            </a:r>
            <a:r>
              <a:rPr lang="en-US" sz="3600" b="1" i="1" dirty="0">
                <a:solidFill>
                  <a:srgbClr val="FFFF00"/>
                </a:solidFill>
                <a:latin typeface="Arial" pitchFamily="34" charset="0"/>
              </a:rPr>
              <a:t>gave himself up </a:t>
            </a:r>
            <a:r>
              <a:rPr lang="en-US" sz="3600" b="1" dirty="0">
                <a:solidFill>
                  <a:schemeClr val="bg1"/>
                </a:solidFill>
                <a:latin typeface="Arial" pitchFamily="34" charset="0"/>
              </a:rPr>
              <a:t>for her ”</a:t>
            </a:r>
            <a:endParaRPr lang="en-US" i="1" dirty="0">
              <a:solidFill>
                <a:srgbClr val="FFFF00"/>
              </a:solidFill>
              <a:latin typeface="Arial" pitchFamily="34" charset="0"/>
              <a:cs typeface="Arial" pitchFamily="34" charset="0"/>
            </a:endParaRPr>
          </a:p>
        </p:txBody>
      </p:sp>
      <p:sp>
        <p:nvSpPr>
          <p:cNvPr id="5" name="Rectangle 2"/>
          <p:cNvSpPr txBox="1">
            <a:spLocks noChangeArrowheads="1"/>
          </p:cNvSpPr>
          <p:nvPr/>
        </p:nvSpPr>
        <p:spPr bwMode="auto">
          <a:xfrm>
            <a:off x="685800" y="152400"/>
            <a:ext cx="7772400" cy="685800"/>
          </a:xfrm>
          <a:prstGeom prst="rect">
            <a:avLst/>
          </a:prstGeom>
          <a:solidFill>
            <a:srgbClr val="007A37"/>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ctr">
              <a:defRPr/>
            </a:pPr>
            <a:r>
              <a:rPr lang="en-US" sz="4800" b="1" kern="0">
                <a:solidFill>
                  <a:srgbClr val="FFFFFF"/>
                </a:solidFill>
                <a:effectLst>
                  <a:outerShdw blurRad="38100" dist="38100" dir="2700000" algn="tl">
                    <a:srgbClr val="000000"/>
                  </a:outerShdw>
                </a:effectLst>
                <a:latin typeface="Arial" charset="0"/>
              </a:rPr>
              <a:t>Husband</a:t>
            </a:r>
            <a:endParaRPr lang="en-US" sz="4800" b="1" kern="0" dirty="0">
              <a:solidFill>
                <a:srgbClr val="FFFFFF"/>
              </a:solidFill>
              <a:latin typeface="Arial" charset="0"/>
            </a:endParaRPr>
          </a:p>
        </p:txBody>
      </p:sp>
    </p:spTree>
    <p:extLst>
      <p:ext uri="{BB962C8B-B14F-4D97-AF65-F5344CB8AC3E}">
        <p14:creationId xmlns:p14="http://schemas.microsoft.com/office/powerpoint/2010/main" val="2829139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6858000"/>
          </a:xfrm>
          <a:solidFill>
            <a:schemeClr val="tx1"/>
          </a:solidFill>
        </p:spPr>
        <p:txBody>
          <a:bodyPr/>
          <a:lstStyle/>
          <a:p>
            <a:endParaRPr lang="en-US"/>
          </a:p>
        </p:txBody>
      </p:sp>
      <p:sp>
        <p:nvSpPr>
          <p:cNvPr id="7171" name="Content Placeholder 2"/>
          <p:cNvSpPr>
            <a:spLocks noGrp="1"/>
          </p:cNvSpPr>
          <p:nvPr>
            <p:ph idx="1"/>
          </p:nvPr>
        </p:nvSpPr>
        <p:spPr>
          <a:xfrm>
            <a:off x="304800" y="304800"/>
            <a:ext cx="8382000" cy="1447800"/>
          </a:xfrm>
        </p:spPr>
        <p:txBody>
          <a:bodyPr/>
          <a:lstStyle/>
          <a:p>
            <a:pPr algn="ctr">
              <a:buFontTx/>
              <a:buNone/>
            </a:pPr>
            <a:r>
              <a:rPr lang="en-US" sz="4000" b="1" i="1" dirty="0">
                <a:solidFill>
                  <a:schemeClr val="bg1"/>
                </a:solidFill>
                <a:latin typeface="Arial" pitchFamily="34" charset="0"/>
                <a:cs typeface="Arial" pitchFamily="34" charset="0"/>
              </a:rPr>
              <a:t>What would I do …?</a:t>
            </a:r>
          </a:p>
        </p:txBody>
      </p:sp>
      <p:pic>
        <p:nvPicPr>
          <p:cNvPr id="13316" name="Picture 4"/>
          <p:cNvPicPr>
            <a:picLocks noChangeAspect="1" noChangeArrowheads="1"/>
          </p:cNvPicPr>
          <p:nvPr/>
        </p:nvPicPr>
        <p:blipFill>
          <a:blip r:embed="rId2" cstate="print"/>
          <a:srcRect/>
          <a:stretch>
            <a:fillRect/>
          </a:stretch>
        </p:blipFill>
        <p:spPr bwMode="auto">
          <a:xfrm>
            <a:off x="228602" y="1985961"/>
            <a:ext cx="4300682" cy="3368537"/>
          </a:xfrm>
          <a:prstGeom prst="rect">
            <a:avLst/>
          </a:prstGeom>
          <a:noFill/>
          <a:ln w="38100">
            <a:solidFill>
              <a:schemeClr val="bg1"/>
            </a:solidFill>
            <a:miter lim="800000"/>
            <a:headEnd/>
            <a:tailEnd/>
          </a:ln>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18" y="1985962"/>
            <a:ext cx="4165396" cy="3368538"/>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87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pPr algn="l"/>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r>
              <a:rPr lang="en-US" b="1" dirty="0">
                <a:solidFill>
                  <a:srgbClr val="FFFF00"/>
                </a:solidFill>
                <a:latin typeface="Arial" pitchFamily="34" charset="0"/>
              </a:rPr>
              <a:t>                       Eph. 5</a:t>
            </a: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r>
              <a:rPr lang="en-US" b="1" dirty="0">
                <a:solidFill>
                  <a:srgbClr val="FFFF00"/>
                </a:solidFill>
                <a:latin typeface="Arial" pitchFamily="34" charset="0"/>
              </a:rPr>
              <a:t>     husband:            wife: </a:t>
            </a:r>
            <a:br>
              <a:rPr lang="en-US" b="1" dirty="0">
                <a:solidFill>
                  <a:srgbClr val="FFFF00"/>
                </a:solidFill>
                <a:latin typeface="Arial" pitchFamily="34" charset="0"/>
              </a:rPr>
            </a:br>
            <a:r>
              <a:rPr lang="en-US" b="1" dirty="0">
                <a:solidFill>
                  <a:srgbClr val="FFFF00"/>
                </a:solidFill>
                <a:latin typeface="Arial" pitchFamily="34" charset="0"/>
              </a:rPr>
              <a:t>     love her              follow him</a:t>
            </a: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br>
              <a:rPr lang="en-US" b="1" dirty="0">
                <a:solidFill>
                  <a:srgbClr val="FFFF00"/>
                </a:solidFill>
                <a:latin typeface="Arial" pitchFamily="34" charset="0"/>
              </a:rPr>
            </a:br>
            <a:endParaRPr lang="en-US" b="1" dirty="0">
              <a:solidFill>
                <a:srgbClr val="FFFF00"/>
              </a:solidFill>
              <a:latin typeface="Arial" pitchFamily="34" charset="0"/>
            </a:endParaRPr>
          </a:p>
        </p:txBody>
      </p:sp>
      <p:sp>
        <p:nvSpPr>
          <p:cNvPr id="3" name="Right Arrow 2"/>
          <p:cNvSpPr/>
          <p:nvPr/>
        </p:nvSpPr>
        <p:spPr bwMode="auto">
          <a:xfrm rot="2858337">
            <a:off x="4823639" y="2734693"/>
            <a:ext cx="1828800" cy="457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4" name="Right Arrow 3"/>
          <p:cNvSpPr/>
          <p:nvPr/>
        </p:nvSpPr>
        <p:spPr bwMode="auto">
          <a:xfrm rot="7824997">
            <a:off x="2367087" y="2673189"/>
            <a:ext cx="1828800" cy="457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534179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0"/>
            <a:ext cx="9144000" cy="6858000"/>
          </a:xfrm>
          <a:solidFill>
            <a:schemeClr val="tx2"/>
          </a:solidFill>
        </p:spPr>
        <p:txBody>
          <a:bodyPr/>
          <a:lstStyle/>
          <a:p>
            <a:endParaRPr lang="en-US" b="1" dirty="0">
              <a:latin typeface="Arial" pitchFamily="34" charset="0"/>
            </a:endParaRPr>
          </a:p>
        </p:txBody>
      </p:sp>
      <p:sp>
        <p:nvSpPr>
          <p:cNvPr id="6" name="Oval 5"/>
          <p:cNvSpPr/>
          <p:nvPr/>
        </p:nvSpPr>
        <p:spPr bwMode="auto">
          <a:xfrm>
            <a:off x="58674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a:solidFill>
                <a:srgbClr val="FFFFFF"/>
              </a:solidFill>
              <a:latin typeface="Arial Black" pitchFamily="34" charset="0"/>
            </a:endParaRPr>
          </a:p>
          <a:p>
            <a:pPr algn="ctr"/>
            <a:endParaRPr lang="en-US" sz="2200" dirty="0">
              <a:solidFill>
                <a:srgbClr val="FFFFFF"/>
              </a:solidFill>
              <a:latin typeface="Arial Black" pitchFamily="34" charset="0"/>
            </a:endParaRPr>
          </a:p>
          <a:p>
            <a:pPr algn="ctr"/>
            <a:r>
              <a:rPr lang="en-US" sz="3200" b="1" dirty="0">
                <a:solidFill>
                  <a:srgbClr val="FFFFFF"/>
                </a:solidFill>
                <a:latin typeface="Arial" pitchFamily="34" charset="0"/>
                <a:cs typeface="Arial" pitchFamily="34" charset="0"/>
              </a:rPr>
              <a:t>RESPECT</a:t>
            </a:r>
          </a:p>
        </p:txBody>
      </p:sp>
      <p:sp>
        <p:nvSpPr>
          <p:cNvPr id="7" name="Oval 6"/>
          <p:cNvSpPr/>
          <p:nvPr/>
        </p:nvSpPr>
        <p:spPr bwMode="auto">
          <a:xfrm>
            <a:off x="3048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a:solidFill>
                <a:srgbClr val="FFFFFF"/>
              </a:solidFill>
              <a:latin typeface="Arial Black" pitchFamily="34" charset="0"/>
            </a:endParaRPr>
          </a:p>
          <a:p>
            <a:pPr algn="ctr"/>
            <a:endParaRPr lang="en-US" sz="2200" dirty="0">
              <a:solidFill>
                <a:srgbClr val="FFFFFF"/>
              </a:solidFill>
              <a:latin typeface="Arial Black" pitchFamily="34" charset="0"/>
            </a:endParaRPr>
          </a:p>
          <a:p>
            <a:pPr algn="ctr"/>
            <a:r>
              <a:rPr lang="en-US" sz="3200" b="1" dirty="0">
                <a:solidFill>
                  <a:srgbClr val="FFFFFF"/>
                </a:solidFill>
                <a:latin typeface="Arial" pitchFamily="34" charset="0"/>
                <a:cs typeface="Arial" pitchFamily="34" charset="0"/>
              </a:rPr>
              <a:t>LOVE</a:t>
            </a:r>
          </a:p>
        </p:txBody>
      </p:sp>
      <p:cxnSp>
        <p:nvCxnSpPr>
          <p:cNvPr id="9" name="Straight Connector 8"/>
          <p:cNvCxnSpPr/>
          <p:nvPr/>
        </p:nvCxnSpPr>
        <p:spPr bwMode="auto">
          <a:xfrm>
            <a:off x="5486400" y="-152400"/>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495800" y="0"/>
            <a:ext cx="2286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569237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0" y="2590800"/>
            <a:ext cx="9144000" cy="4267200"/>
          </a:xfrm>
          <a:solidFill>
            <a:schemeClr val="tx1"/>
          </a:solidFill>
        </p:spPr>
        <p:txBody>
          <a:bodyPr/>
          <a:lstStyle/>
          <a:p>
            <a:pPr>
              <a:defRPr/>
            </a:pPr>
            <a:r>
              <a:rPr lang="en-US" b="1" i="1" dirty="0">
                <a:solidFill>
                  <a:schemeClr val="bg1"/>
                </a:solidFill>
                <a:latin typeface="Arial" pitchFamily="34" charset="0"/>
                <a:cs typeface="Arial" pitchFamily="34" charset="0"/>
              </a:rPr>
              <a:t>Even so ought husbands to love their own wives as their own bodies.  He that loves his own wife loves himself, for no man ever hated his own flesh, but nourishes and cherishes it … for this cause shall a man leave his father and mother, and shall cleave to his wife, and the two shall become one flesh”</a:t>
            </a:r>
            <a:r>
              <a:rPr lang="en-US" b="1" dirty="0">
                <a:solidFill>
                  <a:schemeClr val="bg1"/>
                </a:solidFill>
                <a:latin typeface="Arial" pitchFamily="34" charset="0"/>
                <a:cs typeface="Arial" pitchFamily="34" charset="0"/>
              </a:rPr>
              <a:t>       					</a:t>
            </a:r>
            <a:endParaRPr lang="en-US" b="1" dirty="0">
              <a:solidFill>
                <a:schemeClr val="accent2">
                  <a:lumMod val="60000"/>
                  <a:lumOff val="40000"/>
                </a:schemeClr>
              </a:solidFill>
              <a:latin typeface="Arial" pitchFamily="34" charset="0"/>
              <a:cs typeface="Arial" pitchFamily="34" charset="0"/>
            </a:endParaRPr>
          </a:p>
        </p:txBody>
      </p:sp>
      <p:sp>
        <p:nvSpPr>
          <p:cNvPr id="72709" name="Rectangle 5"/>
          <p:cNvSpPr>
            <a:spLocks noGrp="1" noChangeArrowheads="1"/>
          </p:cNvSpPr>
          <p:nvPr>
            <p:ph type="title"/>
          </p:nvPr>
        </p:nvSpPr>
        <p:spPr>
          <a:xfrm>
            <a:off x="0" y="0"/>
            <a:ext cx="9144000" cy="2438400"/>
          </a:xfrm>
          <a:solidFill>
            <a:schemeClr val="tx1"/>
          </a:solidFill>
          <a:ln>
            <a:solidFill>
              <a:schemeClr val="tx1"/>
            </a:solidFill>
          </a:ln>
          <a:effectLst/>
        </p:spPr>
        <p:txBody>
          <a:bodyPr/>
          <a:lstStyle/>
          <a:p>
            <a:pPr>
              <a:defRPr/>
            </a:pPr>
            <a:br>
              <a:rPr lang="en-US" sz="4800" b="1" dirty="0">
                <a:solidFill>
                  <a:srgbClr val="FFFF00"/>
                </a:solidFill>
                <a:effectLst>
                  <a:outerShdw blurRad="38100" dist="38100" dir="2700000" algn="tl">
                    <a:srgbClr val="000000"/>
                  </a:outerShdw>
                </a:effectLst>
                <a:latin typeface="Arial" charset="0"/>
              </a:rPr>
            </a:br>
            <a:r>
              <a:rPr lang="en-US" sz="4800" b="1" dirty="0">
                <a:solidFill>
                  <a:srgbClr val="FFFF00"/>
                </a:solidFill>
                <a:effectLst>
                  <a:outerShdw blurRad="38100" dist="38100" dir="2700000" algn="tl">
                    <a:srgbClr val="000000"/>
                  </a:outerShdw>
                </a:effectLst>
                <a:latin typeface="Arial" charset="0"/>
              </a:rPr>
              <a:t>“one”     </a:t>
            </a:r>
            <a:br>
              <a:rPr lang="en-US" sz="4800" b="1" dirty="0">
                <a:solidFill>
                  <a:srgbClr val="FFFF00"/>
                </a:solidFill>
                <a:effectLst>
                  <a:outerShdw blurRad="38100" dist="38100" dir="2700000" algn="tl">
                    <a:srgbClr val="000000"/>
                  </a:outerShdw>
                </a:effectLst>
                <a:latin typeface="Arial" charset="0"/>
              </a:rPr>
            </a:br>
            <a:r>
              <a:rPr lang="en-US" sz="4000" b="1" dirty="0">
                <a:solidFill>
                  <a:srgbClr val="FFFF00"/>
                </a:solidFill>
                <a:latin typeface="Arial Black" pitchFamily="34" charset="0"/>
              </a:rPr>
              <a:t>Eph.5:28-31</a:t>
            </a:r>
            <a:endParaRPr lang="en-US" sz="4000" b="1" dirty="0">
              <a:solidFill>
                <a:srgbClr val="FFFF00"/>
              </a:solidFill>
              <a:latin typeface="Arial" charset="0"/>
            </a:endParaRPr>
          </a:p>
        </p:txBody>
      </p:sp>
      <p:sp>
        <p:nvSpPr>
          <p:cNvPr id="4" name="Rectangle 2"/>
          <p:cNvSpPr txBox="1">
            <a:spLocks noChangeArrowheads="1"/>
          </p:cNvSpPr>
          <p:nvPr/>
        </p:nvSpPr>
        <p:spPr bwMode="auto">
          <a:xfrm>
            <a:off x="685800" y="152400"/>
            <a:ext cx="7772400" cy="685800"/>
          </a:xfrm>
          <a:prstGeom prst="rect">
            <a:avLst/>
          </a:prstGeom>
          <a:solidFill>
            <a:srgbClr val="007A37"/>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ctr">
              <a:defRPr/>
            </a:pPr>
            <a:r>
              <a:rPr lang="en-US" sz="4800" b="1" kern="0">
                <a:solidFill>
                  <a:srgbClr val="FFFFFF"/>
                </a:solidFill>
                <a:effectLst>
                  <a:outerShdw blurRad="38100" dist="38100" dir="2700000" algn="tl">
                    <a:srgbClr val="000000"/>
                  </a:outerShdw>
                </a:effectLst>
                <a:latin typeface="Arial" charset="0"/>
              </a:rPr>
              <a:t>Husband</a:t>
            </a:r>
            <a:endParaRPr lang="en-US" sz="4800" b="1" kern="0" dirty="0">
              <a:solidFill>
                <a:srgbClr val="FFFFFF"/>
              </a:solidFill>
              <a:latin typeface="Arial" charset="0"/>
            </a:endParaRPr>
          </a:p>
        </p:txBody>
      </p:sp>
    </p:spTree>
    <p:extLst>
      <p:ext uri="{BB962C8B-B14F-4D97-AF65-F5344CB8AC3E}">
        <p14:creationId xmlns:p14="http://schemas.microsoft.com/office/powerpoint/2010/main" val="2429132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pPr>
              <a:defRPr/>
            </a:pPr>
            <a:endParaRPr lang="en-US" sz="6000" b="1" dirty="0">
              <a:solidFill>
                <a:schemeClr val="bg1"/>
              </a:solidFill>
              <a:effectLst>
                <a:outerShdw blurRad="38100" dist="38100" dir="2700000" algn="tl">
                  <a:srgbClr val="808080"/>
                </a:outerShdw>
              </a:effectLst>
              <a:latin typeface="Arial" charset="0"/>
            </a:endParaRPr>
          </a:p>
          <a:p>
            <a:pPr>
              <a:defRPr/>
            </a:pPr>
            <a:r>
              <a:rPr lang="en-US" sz="3600" b="1" dirty="0">
                <a:solidFill>
                  <a:srgbClr val="FFFF00"/>
                </a:solidFill>
                <a:latin typeface="Arial" charset="0"/>
              </a:rPr>
              <a:t>remembering your vows:</a:t>
            </a:r>
          </a:p>
          <a:p>
            <a:pPr>
              <a:defRPr/>
            </a:pPr>
            <a:r>
              <a:rPr lang="en-US" b="1" dirty="0">
                <a:solidFill>
                  <a:schemeClr val="bg1"/>
                </a:solidFill>
                <a:latin typeface="Arial" charset="0"/>
              </a:rPr>
              <a:t>“cherish”   </a:t>
            </a:r>
            <a:r>
              <a:rPr lang="en-US" b="1" dirty="0">
                <a:solidFill>
                  <a:srgbClr val="FFFF00"/>
                </a:solidFill>
                <a:latin typeface="Arial" charset="0"/>
              </a:rPr>
              <a:t>Eph.5.28-29</a:t>
            </a:r>
          </a:p>
          <a:p>
            <a:pPr>
              <a:defRPr/>
            </a:pPr>
            <a:r>
              <a:rPr lang="en-US" b="1" dirty="0">
                <a:solidFill>
                  <a:schemeClr val="bg1"/>
                </a:solidFill>
                <a:latin typeface="Arial" charset="0"/>
              </a:rPr>
              <a:t>“honor”  </a:t>
            </a:r>
            <a:r>
              <a:rPr lang="en-US" b="1" dirty="0">
                <a:solidFill>
                  <a:srgbClr val="FFFF00"/>
                </a:solidFill>
                <a:latin typeface="Arial" charset="0"/>
              </a:rPr>
              <a:t>1Ptr.3.7  </a:t>
            </a:r>
            <a:r>
              <a:rPr lang="en-US" i="1" dirty="0">
                <a:solidFill>
                  <a:srgbClr val="FFFF00"/>
                </a:solidFill>
                <a:latin typeface="Arial Narrow" pitchFamily="34" charset="0"/>
              </a:rPr>
              <a:t>(&amp; dwell w/ here w/ understanding)</a:t>
            </a:r>
          </a:p>
          <a:p>
            <a:pPr>
              <a:defRPr/>
            </a:pPr>
            <a:r>
              <a:rPr lang="en-US" b="1" dirty="0">
                <a:solidFill>
                  <a:schemeClr val="bg1"/>
                </a:solidFill>
                <a:latin typeface="Arial" charset="0"/>
              </a:rPr>
              <a:t>“to her and her alone” </a:t>
            </a:r>
            <a:r>
              <a:rPr lang="en-US" b="1" dirty="0">
                <a:solidFill>
                  <a:srgbClr val="FFFF00"/>
                </a:solidFill>
                <a:latin typeface="Arial" charset="0"/>
              </a:rPr>
              <a:t>Job.31.1; Pr.5; Mt.5</a:t>
            </a:r>
          </a:p>
          <a:p>
            <a:pPr>
              <a:defRPr/>
            </a:pPr>
            <a:r>
              <a:rPr lang="en-US" b="1" dirty="0">
                <a:solidFill>
                  <a:schemeClr val="bg1"/>
                </a:solidFill>
                <a:latin typeface="Arial" charset="0"/>
              </a:rPr>
              <a:t>“love”      </a:t>
            </a:r>
            <a:r>
              <a:rPr lang="en-US" b="1" dirty="0">
                <a:solidFill>
                  <a:srgbClr val="FFFF00"/>
                </a:solidFill>
                <a:latin typeface="Arial" charset="0"/>
              </a:rPr>
              <a:t>Eph. 5.28</a:t>
            </a:r>
            <a:r>
              <a:rPr lang="en-US" b="1" dirty="0">
                <a:solidFill>
                  <a:srgbClr val="FFFF00"/>
                </a:solidFill>
                <a:effectLst>
                  <a:outerShdw blurRad="38100" dist="38100" dir="2700000" algn="tl">
                    <a:srgbClr val="808080"/>
                  </a:outerShdw>
                </a:effectLst>
                <a:latin typeface="Arial" charset="0"/>
              </a:rPr>
              <a:t>	</a:t>
            </a:r>
            <a:r>
              <a:rPr lang="en-US" b="1" dirty="0">
                <a:solidFill>
                  <a:schemeClr val="bg1"/>
                </a:solidFill>
                <a:latin typeface="Arial" charset="0"/>
              </a:rPr>
              <a:t>	</a:t>
            </a:r>
            <a:r>
              <a:rPr lang="en-US" sz="2800" b="1" dirty="0">
                <a:solidFill>
                  <a:schemeClr val="bg1"/>
                </a:solidFill>
                <a:latin typeface="Arial" charset="0"/>
              </a:rPr>
              <a:t>			          </a:t>
            </a:r>
          </a:p>
          <a:p>
            <a:pPr>
              <a:defRPr/>
            </a:pPr>
            <a:r>
              <a:rPr lang="en-US" sz="2800" b="1" dirty="0">
                <a:solidFill>
                  <a:schemeClr val="bg1"/>
                </a:solidFill>
                <a:latin typeface="Arial" charset="0"/>
              </a:rPr>
              <a:t>“Husbands, love your wives, even as Christ also loved the church and gave himself up for her…   </a:t>
            </a:r>
            <a:r>
              <a:rPr lang="en-US" sz="1000" b="1" dirty="0">
                <a:solidFill>
                  <a:schemeClr val="bg1"/>
                </a:solidFill>
                <a:latin typeface="Arial" charset="0"/>
              </a:rPr>
              <a:t>									</a:t>
            </a:r>
            <a:r>
              <a:rPr lang="en-US" sz="2800" b="1" dirty="0">
                <a:solidFill>
                  <a:schemeClr val="bg1"/>
                </a:solidFill>
                <a:latin typeface="Arial" charset="0"/>
              </a:rPr>
              <a:t>Even so ought husbands to				 love their own wives as their own bodies.  	   	He that loves his own wife loves himself”</a:t>
            </a:r>
          </a:p>
        </p:txBody>
      </p:sp>
      <p:sp>
        <p:nvSpPr>
          <p:cNvPr id="52229" name="Rectangle 1029"/>
          <p:cNvSpPr>
            <a:spLocks noChangeArrowheads="1"/>
          </p:cNvSpPr>
          <p:nvPr/>
        </p:nvSpPr>
        <p:spPr bwMode="auto">
          <a:xfrm>
            <a:off x="152400" y="4038600"/>
            <a:ext cx="8763000" cy="2667000"/>
          </a:xfrm>
          <a:prstGeom prst="rect">
            <a:avLst/>
          </a:prstGeom>
          <a:noFill/>
          <a:ln w="28575">
            <a:solidFill>
              <a:srgbClr val="FFFF00"/>
            </a:solidFill>
            <a:miter lim="800000"/>
            <a:headEnd/>
            <a:tailEnd/>
          </a:ln>
        </p:spPr>
        <p:txBody>
          <a:bodyPr wrap="none" anchor="ctr"/>
          <a:lstStyle/>
          <a:p>
            <a:endParaRPr lang="en-US">
              <a:solidFill>
                <a:srgbClr val="000000"/>
              </a:solidFill>
              <a:latin typeface="Times New Roman" pitchFamily="18" charset="0"/>
            </a:endParaRPr>
          </a:p>
        </p:txBody>
      </p:sp>
      <p:sp>
        <p:nvSpPr>
          <p:cNvPr id="6" name="Rectangle 2"/>
          <p:cNvSpPr txBox="1">
            <a:spLocks noChangeArrowheads="1"/>
          </p:cNvSpPr>
          <p:nvPr/>
        </p:nvSpPr>
        <p:spPr bwMode="auto">
          <a:xfrm>
            <a:off x="685800" y="152400"/>
            <a:ext cx="7772400" cy="685800"/>
          </a:xfrm>
          <a:prstGeom prst="rect">
            <a:avLst/>
          </a:prstGeom>
          <a:solidFill>
            <a:srgbClr val="007A37"/>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ctr">
              <a:defRPr/>
            </a:pPr>
            <a:r>
              <a:rPr lang="en-US" sz="4800" b="1" kern="0">
                <a:solidFill>
                  <a:srgbClr val="FFFFFF"/>
                </a:solidFill>
                <a:effectLst>
                  <a:outerShdw blurRad="38100" dist="38100" dir="2700000" algn="tl">
                    <a:srgbClr val="000000"/>
                  </a:outerShdw>
                </a:effectLst>
                <a:latin typeface="Arial" charset="0"/>
              </a:rPr>
              <a:t>Husband</a:t>
            </a:r>
            <a:endParaRPr lang="en-US" sz="4800" b="1" kern="0" dirty="0">
              <a:solidFill>
                <a:srgbClr val="FFFFFF"/>
              </a:solidFill>
              <a:latin typeface="Arial" charset="0"/>
            </a:endParaRPr>
          </a:p>
        </p:txBody>
      </p:sp>
    </p:spTree>
    <p:extLst>
      <p:ext uri="{BB962C8B-B14F-4D97-AF65-F5344CB8AC3E}">
        <p14:creationId xmlns:p14="http://schemas.microsoft.com/office/powerpoint/2010/main" val="3760898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9"/>
                                        </p:tgtEl>
                                        <p:attrNameLst>
                                          <p:attrName>style.visibility</p:attrName>
                                        </p:attrNameLst>
                                      </p:cBhvr>
                                      <p:to>
                                        <p:strVal val="visible"/>
                                      </p:to>
                                    </p:set>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P spid="5222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r>
              <a:rPr lang="en-US" b="1" dirty="0">
                <a:solidFill>
                  <a:srgbClr val="FFFF00"/>
                </a:solidFill>
                <a:latin typeface="Arial" pitchFamily="34" charset="0"/>
              </a:rPr>
              <a:t>Pr. 18.22</a:t>
            </a:r>
            <a:br>
              <a:rPr lang="en-US" b="1" dirty="0">
                <a:solidFill>
                  <a:srgbClr val="FFFF00"/>
                </a:solidFill>
                <a:latin typeface="Arial" pitchFamily="34" charset="0"/>
              </a:rPr>
            </a:br>
            <a:br>
              <a:rPr lang="en-US" b="1" dirty="0">
                <a:solidFill>
                  <a:srgbClr val="FFFF00"/>
                </a:solidFill>
                <a:latin typeface="Arial" pitchFamily="34" charset="0"/>
              </a:rPr>
            </a:br>
            <a:r>
              <a:rPr lang="en-US" b="1" dirty="0">
                <a:solidFill>
                  <a:schemeClr val="bg1"/>
                </a:solidFill>
                <a:latin typeface="Arial" pitchFamily="34" charset="0"/>
              </a:rPr>
              <a:t>“He who</a:t>
            </a:r>
            <a:br>
              <a:rPr lang="en-US" b="1" dirty="0">
                <a:solidFill>
                  <a:schemeClr val="bg1"/>
                </a:solidFill>
                <a:latin typeface="Arial" pitchFamily="34" charset="0"/>
              </a:rPr>
            </a:br>
            <a:r>
              <a:rPr lang="en-US" b="1" dirty="0">
                <a:solidFill>
                  <a:schemeClr val="bg1"/>
                </a:solidFill>
                <a:latin typeface="Arial" pitchFamily="34" charset="0"/>
              </a:rPr>
              <a:t>finds a wife</a:t>
            </a:r>
            <a:br>
              <a:rPr lang="en-US" b="1" dirty="0">
                <a:solidFill>
                  <a:schemeClr val="bg1"/>
                </a:solidFill>
                <a:latin typeface="Arial" pitchFamily="34" charset="0"/>
              </a:rPr>
            </a:br>
            <a:r>
              <a:rPr lang="en-US" b="1" dirty="0">
                <a:solidFill>
                  <a:schemeClr val="bg1"/>
                </a:solidFill>
                <a:latin typeface="Arial" pitchFamily="34" charset="0"/>
              </a:rPr>
              <a:t>finds a good thing”</a:t>
            </a:r>
            <a:br>
              <a:rPr lang="en-US" b="1" dirty="0">
                <a:solidFill>
                  <a:schemeClr val="bg1"/>
                </a:solidFill>
                <a:latin typeface="Arial" pitchFamily="34" charset="0"/>
              </a:rPr>
            </a:br>
            <a:endParaRPr lang="en-US" b="1" dirty="0">
              <a:solidFill>
                <a:srgbClr val="FFFF00"/>
              </a:solidFill>
              <a:latin typeface="Arial" pitchFamily="34" charset="0"/>
            </a:endParaRPr>
          </a:p>
        </p:txBody>
      </p:sp>
    </p:spTree>
    <p:extLst>
      <p:ext uri="{BB962C8B-B14F-4D97-AF65-F5344CB8AC3E}">
        <p14:creationId xmlns:p14="http://schemas.microsoft.com/office/powerpoint/2010/main" val="19935412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rgbClr val="FFFF00"/>
                </a:solidFill>
                <a:latin typeface="Arial" pitchFamily="34" charset="0"/>
              </a:rPr>
              <a:t>Prov. 14.1  </a:t>
            </a:r>
            <a:br>
              <a:rPr lang="en-US" sz="4800" b="1" dirty="0">
                <a:solidFill>
                  <a:srgbClr val="FFFF00"/>
                </a:solidFill>
                <a:latin typeface="Arial" pitchFamily="34" charset="0"/>
              </a:rPr>
            </a:br>
            <a:r>
              <a:rPr lang="en-US" sz="2000" i="1" dirty="0" err="1">
                <a:solidFill>
                  <a:srgbClr val="FFFF00"/>
                </a:solidFill>
                <a:latin typeface="Arial" pitchFamily="34" charset="0"/>
              </a:rPr>
              <a:t>nasb</a:t>
            </a:r>
            <a:br>
              <a:rPr lang="en-US" sz="4800" b="1" dirty="0">
                <a:solidFill>
                  <a:schemeClr val="bg1"/>
                </a:solidFill>
                <a:latin typeface="Rockwell" charset="0"/>
              </a:rPr>
            </a:br>
            <a:r>
              <a:rPr lang="en-US" dirty="0">
                <a:solidFill>
                  <a:schemeClr val="bg1"/>
                </a:solidFill>
                <a:latin typeface="Rockwell" charset="0"/>
              </a:rPr>
              <a:t>The wise woman builds her house, But the foolish tears it down with her own hands.</a:t>
            </a:r>
            <a:endParaRPr lang="en-US" dirty="0"/>
          </a:p>
        </p:txBody>
      </p:sp>
      <p:sp>
        <p:nvSpPr>
          <p:cNvPr id="3" name="Text Box 8"/>
          <p:cNvSpPr txBox="1">
            <a:spLocks noChangeArrowheads="1"/>
          </p:cNvSpPr>
          <p:nvPr/>
        </p:nvSpPr>
        <p:spPr bwMode="auto">
          <a:xfrm>
            <a:off x="762000" y="304801"/>
            <a:ext cx="7391400" cy="769441"/>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defRPr/>
            </a:pPr>
            <a:r>
              <a:rPr lang="en-US" sz="4400" b="1" dirty="0">
                <a:solidFill>
                  <a:srgbClr val="FFFFFF"/>
                </a:solidFill>
                <a:latin typeface="Arial" charset="0"/>
              </a:rPr>
              <a:t>Prov.    21:9 &amp; 19</a:t>
            </a:r>
            <a:endParaRPr lang="en-US" sz="4400" dirty="0">
              <a:solidFill>
                <a:srgbClr val="FFFFFF"/>
              </a:solidFill>
              <a:latin typeface="Arial" charset="0"/>
            </a:endParaRPr>
          </a:p>
        </p:txBody>
      </p:sp>
    </p:spTree>
    <p:extLst>
      <p:ext uri="{BB962C8B-B14F-4D97-AF65-F5344CB8AC3E}">
        <p14:creationId xmlns:p14="http://schemas.microsoft.com/office/powerpoint/2010/main" val="361616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endParaRPr lang="en-US" sz="2800" dirty="0">
              <a:solidFill>
                <a:srgbClr val="0000CC"/>
              </a:solidFill>
              <a:latin typeface="Arial Narrow" pitchFamily="34" charset="0"/>
            </a:endParaRPr>
          </a:p>
          <a:p>
            <a:r>
              <a:rPr lang="en-US" sz="3400" b="1" dirty="0">
                <a:latin typeface="Arial" pitchFamily="34" charset="0"/>
                <a:cs typeface="Arial" pitchFamily="34" charset="0"/>
              </a:rPr>
              <a:t>Research shows no long term benefit from ADHD medication 	</a:t>
            </a:r>
            <a:r>
              <a:rPr lang="en-US" sz="2800" b="1" dirty="0">
                <a:latin typeface="Arial" pitchFamily="34" charset="0"/>
                <a:cs typeface="Arial" pitchFamily="34" charset="0"/>
              </a:rPr>
              <a:t>           – abc.net (</a:t>
            </a:r>
            <a:r>
              <a:rPr lang="en-US" sz="2800" b="1" dirty="0" err="1">
                <a:latin typeface="Arial" pitchFamily="34" charset="0"/>
                <a:cs typeface="Arial" pitchFamily="34" charset="0"/>
              </a:rPr>
              <a:t>australian</a:t>
            </a:r>
            <a:r>
              <a:rPr lang="en-US" sz="2800" b="1" dirty="0">
                <a:latin typeface="Arial" pitchFamily="34" charset="0"/>
                <a:cs typeface="Arial" pitchFamily="34" charset="0"/>
              </a:rPr>
              <a:t> TV) </a:t>
            </a:r>
            <a:r>
              <a:rPr lang="en-US" sz="2800" b="1" dirty="0">
                <a:solidFill>
                  <a:srgbClr val="0000CC"/>
                </a:solidFill>
              </a:rPr>
              <a:t>abc.net.au/</a:t>
            </a:r>
            <a:r>
              <a:rPr lang="en-US" sz="2800" b="1" dirty="0" err="1">
                <a:solidFill>
                  <a:srgbClr val="0000CC"/>
                </a:solidFill>
              </a:rPr>
              <a:t>worldtoday</a:t>
            </a:r>
            <a:r>
              <a:rPr lang="en-US" sz="2800" b="1" dirty="0">
                <a:solidFill>
                  <a:srgbClr val="0000CC"/>
                </a:solidFill>
              </a:rPr>
              <a:t>/content/2007/s2089497.htm</a:t>
            </a:r>
          </a:p>
          <a:p>
            <a:endParaRPr lang="en-US" sz="1100" dirty="0">
              <a:solidFill>
                <a:srgbClr val="0000CC"/>
              </a:solidFill>
            </a:endParaRPr>
          </a:p>
          <a:p>
            <a:r>
              <a:rPr lang="en-US" sz="3600" b="1" dirty="0">
                <a:latin typeface="Arial Narrow" pitchFamily="34" charset="0"/>
              </a:rPr>
              <a:t>Professor William Pelham from the State University of New York at Buffalo has been involved in a national study on ADHD treatment since the 1990s.</a:t>
            </a:r>
            <a:br>
              <a:rPr lang="en-US" sz="2800" b="1" dirty="0">
                <a:latin typeface="Arial Narrow" pitchFamily="34" charset="0"/>
              </a:rPr>
            </a:br>
            <a:r>
              <a:rPr lang="en-US" sz="2800" b="1" dirty="0">
                <a:latin typeface="Arial Narrow" pitchFamily="34" charset="0"/>
              </a:rPr>
              <a:t>WILLIAM PELHAM: </a:t>
            </a:r>
            <a:r>
              <a:rPr lang="en-US" sz="2800" dirty="0">
                <a:latin typeface="Arial Narrow" pitchFamily="34" charset="0"/>
              </a:rPr>
              <a:t>							        </a:t>
            </a:r>
            <a:r>
              <a:rPr lang="en-US" sz="3400" dirty="0">
                <a:latin typeface="Arial Narrow" pitchFamily="34" charset="0"/>
              </a:rPr>
              <a:t>We published a report in 1999 that appeared to suggest that medication was the best way to treat children with ADHD. Other treatments were also good, that is a psychosocial approach, training parents and children and teachers how to work together, but medication appeared to be a bit better and we published that. </a:t>
            </a:r>
            <a:br>
              <a:rPr lang="en-US" sz="3400" dirty="0">
                <a:latin typeface="Arial Narrow" pitchFamily="34" charset="0"/>
              </a:rPr>
            </a:br>
            <a:r>
              <a:rPr lang="en-US" sz="3400" dirty="0">
                <a:latin typeface="Arial Narrow" pitchFamily="34" charset="0"/>
              </a:rPr>
              <a:t>And then a year later did follow up, and two years later did another follow up, and that was just reported. And each time we did follow up, the effects of medication were less and less. And this last follow up, we can no longer detect any beneficial effects of medication.</a:t>
            </a:r>
            <a:r>
              <a:rPr lang="en-US" sz="3400" dirty="0"/>
              <a:t> </a:t>
            </a:r>
          </a:p>
          <a:p>
            <a:r>
              <a:rPr lang="en-US" sz="2800" i="1" dirty="0"/>
              <a:t>The explosion in ADHD diagnosis and treatment with stimulants such as Ritalin (Methylphenidate) represents the greatest medical catastrophe since Thalidomide  </a:t>
            </a:r>
            <a:r>
              <a:rPr lang="en-US" sz="2800" dirty="0"/>
              <a:t>                                      </a:t>
            </a:r>
            <a:r>
              <a:rPr lang="en-US" sz="2800" b="1" i="1" dirty="0"/>
              <a:t>-</a:t>
            </a:r>
            <a:r>
              <a:rPr lang="en-US" sz="2800" b="1" i="1" dirty="0" err="1">
                <a:latin typeface="Arial Narrow" pitchFamily="34" charset="0"/>
              </a:rPr>
              <a:t>B.Turner</a:t>
            </a:r>
            <a:r>
              <a:rPr lang="en-US" sz="2800" b="1" i="1" dirty="0">
                <a:latin typeface="Arial Narrow" pitchFamily="34" charset="0"/>
              </a:rPr>
              <a:t> Lecturer in Legal Studies in Forensic Science in the Department of Biological Sciences, University of Lincoln, UK,  </a:t>
            </a:r>
            <a:r>
              <a:rPr lang="en-US" sz="2800" b="1" i="1" dirty="0">
                <a:solidFill>
                  <a:srgbClr val="0000CC"/>
                </a:solidFill>
                <a:latin typeface="Arial Narrow" pitchFamily="34" charset="0"/>
              </a:rPr>
              <a:t>counselingonlinesite.com/blog/archives/2009_03_01</a:t>
            </a:r>
          </a:p>
          <a:p>
            <a:r>
              <a:rPr lang="en-US" sz="2800" dirty="0">
                <a:solidFill>
                  <a:srgbClr val="0000CC"/>
                </a:solidFill>
                <a:latin typeface="Arial Narrow" pitchFamily="34" charset="0"/>
              </a:rPr>
              <a:t>PBS.COM   &gt; search:  BRAIN POLITICS</a:t>
            </a:r>
            <a:endParaRPr lang="en-US" sz="2000" dirty="0">
              <a:solidFill>
                <a:srgbClr val="0000CC"/>
              </a:solidFill>
              <a:latin typeface="Arial Narrow" pitchFamily="34" charset="0"/>
            </a:endParaRPr>
          </a:p>
        </p:txBody>
      </p:sp>
    </p:spTree>
    <p:extLst>
      <p:ext uri="{BB962C8B-B14F-4D97-AF65-F5344CB8AC3E}">
        <p14:creationId xmlns:p14="http://schemas.microsoft.com/office/powerpoint/2010/main" val="13267752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style>
          <a:lnRef idx="0">
            <a:schemeClr val="dk1"/>
          </a:lnRef>
          <a:fillRef idx="3">
            <a:schemeClr val="dk1"/>
          </a:fillRef>
          <a:effectRef idx="3">
            <a:schemeClr val="dk1"/>
          </a:effectRef>
          <a:fontRef idx="minor">
            <a:schemeClr val="lt1"/>
          </a:fontRef>
        </p:style>
        <p:txBody>
          <a:bodyPr anchor="ctr"/>
          <a:lstStyle/>
          <a:p>
            <a:endParaRPr lang="en-US" dirty="0">
              <a:solidFill>
                <a:schemeClr val="bg1"/>
              </a:solidFill>
            </a:endParaRPr>
          </a:p>
        </p:txBody>
      </p:sp>
      <p:sp>
        <p:nvSpPr>
          <p:cNvPr id="2" name="Title 1"/>
          <p:cNvSpPr>
            <a:spLocks noGrp="1"/>
          </p:cNvSpPr>
          <p:nvPr>
            <p:ph type="ctrTitle"/>
          </p:nvPr>
        </p:nvSpPr>
        <p:spPr>
          <a:xfrm>
            <a:off x="152400" y="5867400"/>
            <a:ext cx="8839200" cy="838200"/>
          </a:xfrm>
          <a:solidFill>
            <a:srgbClr val="0000CC"/>
          </a:solidFill>
        </p:spPr>
        <p:style>
          <a:lnRef idx="0">
            <a:schemeClr val="accent1"/>
          </a:lnRef>
          <a:fillRef idx="3">
            <a:schemeClr val="accent1"/>
          </a:fillRef>
          <a:effectRef idx="3">
            <a:schemeClr val="accent1"/>
          </a:effectRef>
          <a:fontRef idx="minor">
            <a:schemeClr val="lt1"/>
          </a:fontRef>
        </p:style>
        <p:txBody>
          <a:bodyPr/>
          <a:lstStyle/>
          <a:p>
            <a:r>
              <a:rPr lang="en-US" dirty="0"/>
              <a:t>www.cdc.gov</a:t>
            </a:r>
          </a:p>
        </p:txBody>
      </p:sp>
      <p:pic>
        <p:nvPicPr>
          <p:cNvPr id="46082" name="Picture 2"/>
          <p:cNvPicPr>
            <a:picLocks noChangeAspect="1" noChangeArrowheads="1"/>
          </p:cNvPicPr>
          <p:nvPr/>
        </p:nvPicPr>
        <p:blipFill>
          <a:blip r:embed="rId3"/>
          <a:srcRect/>
          <a:stretch>
            <a:fillRect/>
          </a:stretch>
        </p:blipFill>
        <p:spPr bwMode="auto">
          <a:xfrm>
            <a:off x="152402" y="152400"/>
            <a:ext cx="8731169" cy="5562600"/>
          </a:xfrm>
          <a:prstGeom prst="rect">
            <a:avLst/>
          </a:prstGeom>
          <a:noFill/>
          <a:ln w="9525">
            <a:noFill/>
            <a:miter lim="800000"/>
            <a:headEnd/>
            <a:tailEnd/>
          </a:ln>
          <a:effectLst>
            <a:outerShdw blurRad="50800" dist="50800" dir="5400000" algn="ctr" rotWithShape="0">
              <a:srgbClr val="000000"/>
            </a:outerShdw>
          </a:effectLst>
        </p:spPr>
      </p:pic>
      <p:sp>
        <p:nvSpPr>
          <p:cNvPr id="10" name="Pentagon 9"/>
          <p:cNvSpPr/>
          <p:nvPr/>
        </p:nvSpPr>
        <p:spPr>
          <a:xfrm flipH="1">
            <a:off x="762000" y="1219200"/>
            <a:ext cx="7162800" cy="18288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solidFill>
                  <a:srgbClr val="000000"/>
                </a:solidFill>
                <a:latin typeface="Arial Narrow" pitchFamily="34" charset="0"/>
              </a:rPr>
              <a:t>1. Often does not give close attention to details or makes careless mistakes in schoolwork, work, or other activities. </a:t>
            </a:r>
          </a:p>
        </p:txBody>
      </p:sp>
      <p:sp>
        <p:nvSpPr>
          <p:cNvPr id="12" name="Pentagon 11"/>
          <p:cNvSpPr/>
          <p:nvPr/>
        </p:nvSpPr>
        <p:spPr>
          <a:xfrm flipH="1">
            <a:off x="762000" y="1447800"/>
            <a:ext cx="7239000" cy="19050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latin typeface="Arial Narrow" pitchFamily="34" charset="0"/>
              </a:rPr>
              <a:t>2. Often has trouble keeping attention on tasks or play activities. </a:t>
            </a:r>
          </a:p>
        </p:txBody>
      </p:sp>
      <p:sp>
        <p:nvSpPr>
          <p:cNvPr id="13" name="Pentagon 12"/>
          <p:cNvSpPr/>
          <p:nvPr/>
        </p:nvSpPr>
        <p:spPr>
          <a:xfrm flipH="1">
            <a:off x="762000" y="1905000"/>
            <a:ext cx="7239000" cy="16764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3. Often does not seem to listen when spoken to directly. </a:t>
            </a:r>
            <a:endParaRPr lang="en-US" sz="3600" dirty="0">
              <a:solidFill>
                <a:srgbClr val="000000"/>
              </a:solidFill>
              <a:latin typeface="Arial Narrow" pitchFamily="34" charset="0"/>
            </a:endParaRPr>
          </a:p>
        </p:txBody>
      </p:sp>
      <p:sp>
        <p:nvSpPr>
          <p:cNvPr id="14" name="Pentagon 13"/>
          <p:cNvSpPr/>
          <p:nvPr/>
        </p:nvSpPr>
        <p:spPr>
          <a:xfrm flipH="1">
            <a:off x="762000" y="2133600"/>
            <a:ext cx="7848600" cy="23622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rPr>
              <a:t>4. </a:t>
            </a:r>
            <a:r>
              <a:rPr lang="en-US" sz="3200" dirty="0">
                <a:solidFill>
                  <a:srgbClr val="FFFFFF"/>
                </a:solidFill>
              </a:rPr>
              <a:t>Often does not follow through on instructions and fails to finish schoolwork, chores, or duties in the workplace </a:t>
            </a:r>
            <a:r>
              <a:rPr lang="en-US" sz="2000" dirty="0">
                <a:solidFill>
                  <a:srgbClr val="FFFFFF"/>
                </a:solidFill>
              </a:rPr>
              <a:t>(not due to oppositional behavior or failure to understand instructions). </a:t>
            </a:r>
            <a:endParaRPr lang="en-US" sz="2000" dirty="0">
              <a:solidFill>
                <a:srgbClr val="FFFFFF"/>
              </a:solidFill>
              <a:latin typeface="Arial Narrow" pitchFamily="34" charset="0"/>
            </a:endParaRPr>
          </a:p>
        </p:txBody>
      </p:sp>
      <p:sp>
        <p:nvSpPr>
          <p:cNvPr id="15" name="Pentagon 14"/>
          <p:cNvSpPr/>
          <p:nvPr/>
        </p:nvSpPr>
        <p:spPr>
          <a:xfrm flipH="1">
            <a:off x="762000" y="2895600"/>
            <a:ext cx="7848600" cy="16002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5. Often has trouble organizing activities. </a:t>
            </a:r>
            <a:endParaRPr lang="en-US" sz="3200" dirty="0">
              <a:solidFill>
                <a:srgbClr val="000000"/>
              </a:solidFill>
              <a:latin typeface="Arial Narrow" pitchFamily="34" charset="0"/>
            </a:endParaRPr>
          </a:p>
        </p:txBody>
      </p:sp>
      <p:sp>
        <p:nvSpPr>
          <p:cNvPr id="16" name="Pentagon 15"/>
          <p:cNvSpPr/>
          <p:nvPr/>
        </p:nvSpPr>
        <p:spPr>
          <a:xfrm flipH="1">
            <a:off x="762000" y="3200400"/>
            <a:ext cx="7696200" cy="22098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a:solidFill>
                  <a:srgbClr val="FFFFFF"/>
                </a:solidFill>
              </a:rPr>
              <a:t>6. Often avoids, dislikes, or                         doesn't want to do things that take a lot of mental effort for a long period of time </a:t>
            </a:r>
            <a:r>
              <a:rPr lang="en-US" dirty="0">
                <a:solidFill>
                  <a:srgbClr val="FFFFFF"/>
                </a:solidFill>
              </a:rPr>
              <a:t>(such as schoolwork or homework).</a:t>
            </a:r>
            <a:endParaRPr lang="en-US" dirty="0">
              <a:solidFill>
                <a:srgbClr val="FFFFFF"/>
              </a:solidFill>
              <a:latin typeface="Arial Narrow" pitchFamily="34" charset="0"/>
            </a:endParaRPr>
          </a:p>
        </p:txBody>
      </p:sp>
      <p:sp>
        <p:nvSpPr>
          <p:cNvPr id="18" name="Pentagon 17"/>
          <p:cNvSpPr/>
          <p:nvPr/>
        </p:nvSpPr>
        <p:spPr>
          <a:xfrm flipH="1">
            <a:off x="762000" y="3581400"/>
            <a:ext cx="7848600" cy="22098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   7. Often loses things needed for tasks and activities </a:t>
            </a:r>
            <a:r>
              <a:rPr lang="en-US" dirty="0">
                <a:solidFill>
                  <a:srgbClr val="000000"/>
                </a:solidFill>
              </a:rPr>
              <a:t>(e.g. toys, school assignments, pencils, books, or tools).</a:t>
            </a:r>
            <a:endParaRPr lang="en-US" dirty="0">
              <a:solidFill>
                <a:srgbClr val="000000"/>
              </a:solidFill>
              <a:latin typeface="Arial Narrow" pitchFamily="34" charset="0"/>
            </a:endParaRPr>
          </a:p>
        </p:txBody>
      </p:sp>
      <p:sp>
        <p:nvSpPr>
          <p:cNvPr id="19" name="Pentagon 18"/>
          <p:cNvSpPr/>
          <p:nvPr/>
        </p:nvSpPr>
        <p:spPr>
          <a:xfrm flipH="1">
            <a:off x="762000" y="4267200"/>
            <a:ext cx="7848600" cy="1524000"/>
          </a:xfrm>
          <a:prstGeom prst="homePlate">
            <a:avLst/>
          </a:prstGeom>
          <a:solidFill>
            <a:srgbClr val="0000CC"/>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FFFFFF"/>
                </a:solidFill>
              </a:rPr>
              <a:t>8. Is often easily</a:t>
            </a:r>
          </a:p>
          <a:p>
            <a:pPr algn="ctr"/>
            <a:r>
              <a:rPr lang="en-US" sz="3600" dirty="0">
                <a:solidFill>
                  <a:srgbClr val="FFFFFF"/>
                </a:solidFill>
              </a:rPr>
              <a:t>distracted</a:t>
            </a:r>
            <a:endParaRPr lang="en-US" sz="3600" dirty="0">
              <a:solidFill>
                <a:srgbClr val="FFFFFF"/>
              </a:solidFill>
              <a:latin typeface="Arial Narrow" pitchFamily="34" charset="0"/>
            </a:endParaRPr>
          </a:p>
        </p:txBody>
      </p:sp>
      <p:sp>
        <p:nvSpPr>
          <p:cNvPr id="20" name="Pentagon 19"/>
          <p:cNvSpPr/>
          <p:nvPr/>
        </p:nvSpPr>
        <p:spPr>
          <a:xfrm flipH="1">
            <a:off x="685800" y="4495800"/>
            <a:ext cx="7848600" cy="2057400"/>
          </a:xfrm>
          <a:prstGeom prst="homePlate">
            <a:avLst/>
          </a:prstGeom>
          <a:solidFill>
            <a:srgbClr val="FFFF00"/>
          </a:solidFill>
          <a:ln>
            <a:noFill/>
          </a:ln>
          <a:effectLst>
            <a:outerShdw blurRad="101600" dist="139700" dir="5400000" algn="ctr">
              <a:srgbClr val="000000">
                <a:alpha val="32000"/>
              </a:srgbClr>
            </a:outerShdw>
          </a:effectLst>
          <a:scene3d>
            <a:camera prst="perspectiveRelaxedModerately"/>
            <a:lightRig rig="balanced" dir="t">
              <a:rot lat="0" lon="0" rev="8700000"/>
            </a:lightRig>
          </a:scene3d>
          <a:sp3d>
            <a:bevelT w="190500" h="2540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rgbClr val="000000"/>
                </a:solidFill>
              </a:rPr>
              <a:t>   9.    Is often forgetful</a:t>
            </a:r>
          </a:p>
          <a:p>
            <a:pPr algn="ctr"/>
            <a:r>
              <a:rPr lang="en-US" sz="3600" dirty="0">
                <a:solidFill>
                  <a:srgbClr val="000000"/>
                </a:solidFill>
              </a:rPr>
              <a:t>in daily activities.  </a:t>
            </a:r>
            <a:endParaRPr lang="en-US" dirty="0">
              <a:solidFill>
                <a:srgbClr val="000000"/>
              </a:solidFill>
              <a:latin typeface="Arial Narrow" pitchFamily="34" charset="0"/>
            </a:endParaRPr>
          </a:p>
        </p:txBody>
      </p:sp>
    </p:spTree>
    <p:extLst>
      <p:ext uri="{BB962C8B-B14F-4D97-AF65-F5344CB8AC3E}">
        <p14:creationId xmlns:p14="http://schemas.microsoft.com/office/powerpoint/2010/main" val="1527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360"/>
                                          </p:val>
                                        </p:tav>
                                        <p:tav tm="100000">
                                          <p:val>
                                            <p:fltVal val="0"/>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style.rotation</p:attrName>
                                        </p:attrNameLst>
                                      </p:cBhvr>
                                      <p:tavLst>
                                        <p:tav tm="0">
                                          <p:val>
                                            <p:fltVal val="360"/>
                                          </p:val>
                                        </p:tav>
                                        <p:tav tm="100000">
                                          <p:val>
                                            <p:fltVal val="0"/>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 calcmode="lin" valueType="num">
                                      <p:cBhvr>
                                        <p:cTn id="73" dur="500" fill="hold"/>
                                        <p:tgtEl>
                                          <p:spTgt spid="20"/>
                                        </p:tgtEl>
                                        <p:attrNameLst>
                                          <p:attrName>style.rotation</p:attrName>
                                        </p:attrNameLst>
                                      </p:cBhvr>
                                      <p:tavLst>
                                        <p:tav tm="0">
                                          <p:val>
                                            <p:fltVal val="360"/>
                                          </p:val>
                                        </p:tav>
                                        <p:tav tm="100000">
                                          <p:val>
                                            <p:fltVal val="0"/>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31845"/>
            <a:ext cx="7934262" cy="6096000"/>
          </a:xfrm>
          <a:prstGeom prst="rect">
            <a:avLst/>
          </a:prstGeom>
        </p:spPr>
      </p:pic>
      <p:sp>
        <p:nvSpPr>
          <p:cNvPr id="5" name="Rectangle 4"/>
          <p:cNvSpPr/>
          <p:nvPr/>
        </p:nvSpPr>
        <p:spPr>
          <a:xfrm>
            <a:off x="0" y="6396337"/>
            <a:ext cx="9144000" cy="46166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dirty="0">
                <a:solidFill>
                  <a:srgbClr val="000000"/>
                </a:solidFill>
              </a:rPr>
              <a:t>http://www.cdc.gov/ncbddd/adhd/diagnosis.html</a:t>
            </a:r>
          </a:p>
        </p:txBody>
      </p:sp>
      <p:pic>
        <p:nvPicPr>
          <p:cNvPr id="6" name="Picture 5"/>
          <p:cNvPicPr>
            <a:picLocks noChangeAspect="1"/>
          </p:cNvPicPr>
          <p:nvPr/>
        </p:nvPicPr>
        <p:blipFill>
          <a:blip r:embed="rId3"/>
          <a:stretch>
            <a:fillRect/>
          </a:stretch>
        </p:blipFill>
        <p:spPr>
          <a:xfrm>
            <a:off x="-35257" y="2057400"/>
            <a:ext cx="9179257" cy="2821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a:stretch>
            <a:fillRect/>
          </a:stretch>
        </p:blipFill>
        <p:spPr>
          <a:xfrm>
            <a:off x="0" y="685801"/>
            <a:ext cx="9201480" cy="5576291"/>
          </a:xfrm>
          <a:prstGeom prst="rect">
            <a:avLst/>
          </a:prstGeom>
        </p:spPr>
      </p:pic>
      <p:sp>
        <p:nvSpPr>
          <p:cNvPr id="11" name="Oval 10"/>
          <p:cNvSpPr/>
          <p:nvPr/>
        </p:nvSpPr>
        <p:spPr bwMode="auto">
          <a:xfrm>
            <a:off x="152400" y="1371600"/>
            <a:ext cx="1219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2" name="Oval 11"/>
          <p:cNvSpPr/>
          <p:nvPr/>
        </p:nvSpPr>
        <p:spPr bwMode="auto">
          <a:xfrm>
            <a:off x="1905000" y="2223868"/>
            <a:ext cx="4114800" cy="5334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Oval 12"/>
          <p:cNvSpPr/>
          <p:nvPr/>
        </p:nvSpPr>
        <p:spPr bwMode="auto">
          <a:xfrm>
            <a:off x="1905000" y="2907277"/>
            <a:ext cx="14478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Oval 13"/>
          <p:cNvSpPr/>
          <p:nvPr/>
        </p:nvSpPr>
        <p:spPr bwMode="auto">
          <a:xfrm>
            <a:off x="1081514" y="3191245"/>
            <a:ext cx="181408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5" name="Oval 14"/>
          <p:cNvSpPr/>
          <p:nvPr/>
        </p:nvSpPr>
        <p:spPr bwMode="auto">
          <a:xfrm>
            <a:off x="1471810" y="3510113"/>
            <a:ext cx="4014591"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6" name="Oval 15"/>
          <p:cNvSpPr/>
          <p:nvPr/>
        </p:nvSpPr>
        <p:spPr bwMode="auto">
          <a:xfrm>
            <a:off x="152400" y="4325092"/>
            <a:ext cx="8543862" cy="553801"/>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7" name="Oval 16"/>
          <p:cNvSpPr/>
          <p:nvPr/>
        </p:nvSpPr>
        <p:spPr bwMode="auto">
          <a:xfrm>
            <a:off x="548640" y="5014908"/>
            <a:ext cx="1584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10" name="Picture 9"/>
          <p:cNvPicPr>
            <a:picLocks noChangeAspect="1"/>
          </p:cNvPicPr>
          <p:nvPr/>
        </p:nvPicPr>
        <p:blipFill>
          <a:blip r:embed="rId5"/>
          <a:stretch>
            <a:fillRect/>
          </a:stretch>
        </p:blipFill>
        <p:spPr>
          <a:xfrm>
            <a:off x="-143120" y="439007"/>
            <a:ext cx="9287120" cy="6631911"/>
          </a:xfrm>
          <a:prstGeom prst="rect">
            <a:avLst/>
          </a:prstGeom>
        </p:spPr>
      </p:pic>
      <p:sp>
        <p:nvSpPr>
          <p:cNvPr id="19" name="Oval 18"/>
          <p:cNvSpPr/>
          <p:nvPr/>
        </p:nvSpPr>
        <p:spPr bwMode="auto">
          <a:xfrm>
            <a:off x="548640" y="1347337"/>
            <a:ext cx="4632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0" name="Oval 19"/>
          <p:cNvSpPr/>
          <p:nvPr/>
        </p:nvSpPr>
        <p:spPr bwMode="auto">
          <a:xfrm>
            <a:off x="414434" y="2863443"/>
            <a:ext cx="400516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1" name="Oval 20"/>
          <p:cNvSpPr/>
          <p:nvPr/>
        </p:nvSpPr>
        <p:spPr bwMode="auto">
          <a:xfrm>
            <a:off x="457200" y="3810000"/>
            <a:ext cx="3124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2" name="Oval 21"/>
          <p:cNvSpPr/>
          <p:nvPr/>
        </p:nvSpPr>
        <p:spPr bwMode="auto">
          <a:xfrm>
            <a:off x="152400" y="460616"/>
            <a:ext cx="2362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472495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6858000"/>
          </a:xfrm>
          <a:solidFill>
            <a:schemeClr val="tx1"/>
          </a:solidFill>
        </p:spPr>
        <p:txBody>
          <a:bodyPr/>
          <a:lstStyle/>
          <a:p>
            <a:pPr algn="l"/>
            <a:r>
              <a:rPr lang="en-US" dirty="0">
                <a:solidFill>
                  <a:schemeClr val="bg1"/>
                </a:solidFill>
                <a:latin typeface="Arial Black" pitchFamily="34" charset="0"/>
              </a:rPr>
              <a:t>The Homes We Need</a:t>
            </a: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304800" y="1143000"/>
            <a:ext cx="8610600" cy="5715000"/>
          </a:xfrm>
          <a:solidFill>
            <a:schemeClr val="tx1"/>
          </a:solidFill>
        </p:spPr>
        <p:txBody>
          <a:bodyPr/>
          <a:lstStyle/>
          <a:p>
            <a:r>
              <a:rPr lang="en-US" sz="4400" dirty="0">
                <a:solidFill>
                  <a:schemeClr val="bg1"/>
                </a:solidFill>
                <a:latin typeface="Calibri" panose="020F0502020204030204" pitchFamily="34" charset="0"/>
                <a:cs typeface="Tahoma" pitchFamily="34" charset="0"/>
              </a:rPr>
              <a:t>Built with the Lord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Ps. 127:1</a:t>
            </a:r>
          </a:p>
          <a:p>
            <a:r>
              <a:rPr lang="en-US" sz="4400" dirty="0">
                <a:solidFill>
                  <a:schemeClr val="bg1"/>
                </a:solidFill>
                <a:latin typeface="Calibri" panose="020F0502020204030204" pitchFamily="34" charset="0"/>
                <a:cs typeface="Tahoma" pitchFamily="34" charset="0"/>
              </a:rPr>
              <a:t>Built on the word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Mt. 7:24-27  </a:t>
            </a:r>
          </a:p>
          <a:p>
            <a:r>
              <a:rPr lang="en-US" sz="4400" dirty="0">
                <a:solidFill>
                  <a:schemeClr val="bg1"/>
                </a:solidFill>
                <a:latin typeface="Calibri" panose="020F0502020204030204" pitchFamily="34" charset="0"/>
                <a:cs typeface="Tahoma" pitchFamily="34" charset="0"/>
              </a:rPr>
              <a:t>Built in sanctification	</a:t>
            </a:r>
            <a:br>
              <a:rPr lang="en-US" sz="4400" dirty="0">
                <a:solidFill>
                  <a:schemeClr val="bg1"/>
                </a:solidFill>
                <a:latin typeface="Calibri" panose="020F0502020204030204" pitchFamily="34" charset="0"/>
                <a:cs typeface="Tahoma" pitchFamily="34" charset="0"/>
              </a:rPr>
            </a:br>
            <a:r>
              <a:rPr lang="en-US" sz="4400" dirty="0">
                <a:solidFill>
                  <a:schemeClr val="bg1"/>
                </a:solidFill>
                <a:latin typeface="Calibri" panose="020F0502020204030204" pitchFamily="34" charset="0"/>
                <a:cs typeface="Tahoma" pitchFamily="34" charset="0"/>
              </a:rPr>
              <a:t>	</a:t>
            </a:r>
            <a:r>
              <a:rPr lang="en-US" sz="4400" b="1" dirty="0">
                <a:solidFill>
                  <a:schemeClr val="bg1"/>
                </a:solidFill>
                <a:latin typeface="Calibri" panose="020F0502020204030204" pitchFamily="34" charset="0"/>
                <a:cs typeface="Tahoma" pitchFamily="34" charset="0"/>
              </a:rPr>
              <a:t>Josh. 24:15; Dt. 6:4-9; Jas. 4:4</a:t>
            </a:r>
            <a:endParaRPr lang="en-US" sz="4400" b="1" dirty="0">
              <a:solidFill>
                <a:schemeClr val="bg1"/>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0653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858000"/>
          </a:xfrm>
          <a:solidFill>
            <a:schemeClr val="tx1"/>
          </a:solidFill>
        </p:spPr>
        <p:txBody>
          <a:bodyPr/>
          <a:lstStyle/>
          <a:p>
            <a:br>
              <a:rPr lang="en-US" sz="2800" dirty="0">
                <a:solidFill>
                  <a:schemeClr val="bg1"/>
                </a:solidFill>
                <a:latin typeface="Arial Black" pitchFamily="34" charset="0"/>
              </a:rPr>
            </a:br>
            <a:br>
              <a:rPr lang="en-US" sz="2800" dirty="0">
                <a:solidFill>
                  <a:schemeClr val="bg1"/>
                </a:solidFill>
                <a:latin typeface="Arial Black" pitchFamily="34" charset="0"/>
              </a:rPr>
            </a:br>
            <a:br>
              <a:rPr lang="en-US" sz="2800"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0" y="2133600"/>
            <a:ext cx="9144000" cy="4724400"/>
          </a:xfrm>
          <a:solidFill>
            <a:schemeClr val="tx1"/>
          </a:solidFill>
        </p:spPr>
        <p:txBody>
          <a:bodyPr/>
          <a:lstStyle/>
          <a:p>
            <a:r>
              <a:rPr lang="en-US" b="1" dirty="0">
                <a:solidFill>
                  <a:srgbClr val="FFFF00"/>
                </a:solidFill>
                <a:latin typeface="Arial" pitchFamily="34" charset="0"/>
                <a:cs typeface="Arial" pitchFamily="34" charset="0"/>
              </a:rPr>
              <a:t>If I found your well or water line was toxic?</a:t>
            </a:r>
          </a:p>
          <a:p>
            <a:endParaRPr lang="en-US" b="1" dirty="0">
              <a:solidFill>
                <a:srgbClr val="FFFF00"/>
              </a:solidFill>
              <a:latin typeface="Arial" pitchFamily="34" charset="0"/>
              <a:cs typeface="Arial" pitchFamily="34" charset="0"/>
            </a:endParaRPr>
          </a:p>
          <a:p>
            <a:pPr marL="0" indent="0">
              <a:buNone/>
            </a:pPr>
            <a:endParaRPr lang="en-US" b="1" dirty="0">
              <a:solidFill>
                <a:srgbClr val="FFFF00"/>
              </a:solidFill>
              <a:latin typeface="Arial" pitchFamily="34" charset="0"/>
              <a:cs typeface="Arial" pitchFamily="34" charset="0"/>
            </a:endParaRPr>
          </a:p>
        </p:txBody>
      </p:sp>
      <p:sp>
        <p:nvSpPr>
          <p:cNvPr id="4" name="Content Placeholder 2"/>
          <p:cNvSpPr txBox="1">
            <a:spLocks/>
          </p:cNvSpPr>
          <p:nvPr/>
        </p:nvSpPr>
        <p:spPr bwMode="auto">
          <a:xfrm>
            <a:off x="304800" y="304800"/>
            <a:ext cx="8382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n-US" sz="4000" b="1" i="1" kern="0" dirty="0">
                <a:solidFill>
                  <a:srgbClr val="FFFFFF"/>
                </a:solidFill>
                <a:latin typeface="Arial" pitchFamily="34" charset="0"/>
                <a:cs typeface="Arial" pitchFamily="34" charset="0"/>
              </a:rPr>
              <a:t>What would I do …?</a:t>
            </a:r>
          </a:p>
        </p:txBody>
      </p:sp>
    </p:spTree>
    <p:extLst>
      <p:ext uri="{BB962C8B-B14F-4D97-AF65-F5344CB8AC3E}">
        <p14:creationId xmlns:p14="http://schemas.microsoft.com/office/powerpoint/2010/main" val="31641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2050" name="Picture 2" descr="https://scontent-dfw1-1.xx.fbcdn.net/hphotos-xat1/v/t1.0-9/12036702_10208197553403562_3445037517277674918_n.jpg?oh=77777885331f8fdbfa6b78560e462885&amp;oe=57578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5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713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2"/>
            <a:ext cx="28575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200151"/>
            <a:ext cx="5638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3200" b="1" dirty="0">
                <a:solidFill>
                  <a:schemeClr val="bg1"/>
                </a:solidFill>
                <a:latin typeface="Arial" pitchFamily="34" charset="0"/>
              </a:rPr>
              <a:t>on a spiritual &amp; moral level…</a:t>
            </a:r>
            <a:br>
              <a:rPr lang="en-US" sz="32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r>
              <a:rPr lang="en-US" sz="3200" b="1" dirty="0">
                <a:solidFill>
                  <a:schemeClr val="bg1"/>
                </a:solidFill>
                <a:latin typeface="Arial" pitchFamily="34" charset="0"/>
              </a:rPr>
              <a:t>…am I letting toxic filth infiltrate my home?</a:t>
            </a:r>
            <a:endParaRPr lang="en-US" sz="3200" b="1" dirty="0">
              <a:latin typeface="Arial" pitchFamily="34" charset="0"/>
            </a:endParaRPr>
          </a:p>
        </p:txBody>
      </p:sp>
      <p:sp>
        <p:nvSpPr>
          <p:cNvPr id="3" name="Up Arrow 2"/>
          <p:cNvSpPr/>
          <p:nvPr/>
        </p:nvSpPr>
        <p:spPr bwMode="auto">
          <a:xfrm>
            <a:off x="1828800" y="1676400"/>
            <a:ext cx="5486400" cy="35814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Circular Arrow 4"/>
          <p:cNvSpPr/>
          <p:nvPr/>
        </p:nvSpPr>
        <p:spPr bwMode="auto">
          <a:xfrm rot="20496150">
            <a:off x="376824" y="3391982"/>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Circular Arrow 5"/>
          <p:cNvSpPr/>
          <p:nvPr/>
        </p:nvSpPr>
        <p:spPr bwMode="auto">
          <a:xfrm rot="705827">
            <a:off x="1481431" y="1355619"/>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8" name="Circular Arrow 7"/>
          <p:cNvSpPr/>
          <p:nvPr/>
        </p:nvSpPr>
        <p:spPr bwMode="auto">
          <a:xfrm rot="1678028" flipH="1">
            <a:off x="5383876" y="3310345"/>
            <a:ext cx="3206004" cy="3161531"/>
          </a:xfrm>
          <a:prstGeom prst="circularArrow">
            <a:avLst>
              <a:gd name="adj1" fmla="val 11567"/>
              <a:gd name="adj2" fmla="val 973033"/>
              <a:gd name="adj3" fmla="val 20190779"/>
              <a:gd name="adj4" fmla="val 149461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15193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3200" b="1" dirty="0">
                <a:solidFill>
                  <a:schemeClr val="bg1"/>
                </a:solidFill>
                <a:latin typeface="Arial" pitchFamily="34" charset="0"/>
              </a:rPr>
              <a:t>Godliness does not come from</a:t>
            </a:r>
            <a:br>
              <a:rPr lang="en-US" sz="3200" b="1" dirty="0">
                <a:solidFill>
                  <a:schemeClr val="bg1"/>
                </a:solidFill>
                <a:latin typeface="Arial" pitchFamily="34" charset="0"/>
              </a:rPr>
            </a:br>
            <a:r>
              <a:rPr lang="en-US" sz="3200" b="1" dirty="0">
                <a:solidFill>
                  <a:schemeClr val="bg1"/>
                </a:solidFill>
                <a:latin typeface="Arial" pitchFamily="34" charset="0"/>
              </a:rPr>
              <a:t>taking our cues from the world</a:t>
            </a:r>
            <a:br>
              <a:rPr lang="en-US" sz="3200" b="1" dirty="0">
                <a:solidFill>
                  <a:schemeClr val="bg1"/>
                </a:solidFill>
                <a:latin typeface="Arial" pitchFamily="34" charset="0"/>
              </a:rPr>
            </a:br>
            <a:r>
              <a:rPr lang="en-US" sz="3200" b="1" u="sng" dirty="0">
                <a:solidFill>
                  <a:schemeClr val="bg1"/>
                </a:solidFill>
                <a:latin typeface="Arial" pitchFamily="34" charset="0"/>
              </a:rPr>
              <a:t>Rm.12.1-2</a:t>
            </a:r>
            <a:br>
              <a:rPr lang="en-US" sz="32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endParaRPr lang="en-US" sz="3200" b="1" dirty="0">
              <a:latin typeface="Arial" pitchFamily="34" charset="0"/>
            </a:endParaRPr>
          </a:p>
        </p:txBody>
      </p:sp>
      <p:sp>
        <p:nvSpPr>
          <p:cNvPr id="7" name="Up Arrow 6"/>
          <p:cNvSpPr/>
          <p:nvPr/>
        </p:nvSpPr>
        <p:spPr bwMode="auto">
          <a:xfrm>
            <a:off x="1524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9" name="Up Arrow 8"/>
          <p:cNvSpPr/>
          <p:nvPr/>
        </p:nvSpPr>
        <p:spPr bwMode="auto">
          <a:xfrm>
            <a:off x="61722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10" name="Oval 9"/>
          <p:cNvSpPr/>
          <p:nvPr/>
        </p:nvSpPr>
        <p:spPr bwMode="auto">
          <a:xfrm>
            <a:off x="1752600" y="1676400"/>
            <a:ext cx="5638800" cy="5105400"/>
          </a:xfrm>
          <a:prstGeom prst="ellipse">
            <a:avLst/>
          </a:prstGeom>
          <a:solidFill>
            <a:schemeClr val="bg1">
              <a:alpha val="68000"/>
            </a:schemeClr>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r>
              <a:rPr lang="en-US" dirty="0">
                <a:solidFill>
                  <a:srgbClr val="000000"/>
                </a:solidFill>
                <a:latin typeface="Times New Roman" charset="0"/>
              </a:rPr>
              <a:t>                                                                                                                                                                                                                                                                                                                                                                                                                                                                                                                                                                                                                                 </a:t>
            </a:r>
          </a:p>
        </p:txBody>
      </p:sp>
      <p:sp>
        <p:nvSpPr>
          <p:cNvPr id="3" name="Up Arrow 2"/>
          <p:cNvSpPr/>
          <p:nvPr/>
        </p:nvSpPr>
        <p:spPr bwMode="auto">
          <a:xfrm>
            <a:off x="3200400" y="2819400"/>
            <a:ext cx="2819400" cy="2209800"/>
          </a:xfrm>
          <a:prstGeom prst="upArrow">
            <a:avLst>
              <a:gd name="adj1" fmla="val 88534"/>
              <a:gd name="adj2" fmla="val 50000"/>
            </a:avLst>
          </a:prstGeom>
          <a:solidFill>
            <a:schemeClr val="bg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410256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altLang="en-US" b="1" dirty="0">
              <a:solidFill>
                <a:schemeClr val="bg1"/>
              </a:solidFill>
              <a:latin typeface="Arial" charset="0"/>
            </a:endParaRPr>
          </a:p>
          <a:p>
            <a:endParaRPr lang="en-US" altLang="en-US" b="1" dirty="0">
              <a:solidFill>
                <a:schemeClr val="bg1"/>
              </a:solidFill>
              <a:latin typeface="Arial" charset="0"/>
            </a:endParaRPr>
          </a:p>
          <a:p>
            <a:r>
              <a:rPr lang="en-US" altLang="en-US" b="1" dirty="0">
                <a:solidFill>
                  <a:schemeClr val="bg1"/>
                </a:solidFill>
                <a:latin typeface="Arial" charset="0"/>
              </a:rPr>
              <a:t>Gen. 2.18, 24  </a:t>
            </a:r>
            <a:r>
              <a:rPr lang="en-US" altLang="en-US" b="1" i="1" dirty="0">
                <a:solidFill>
                  <a:schemeClr val="bg1"/>
                </a:solidFill>
                <a:latin typeface="Arial" charset="0"/>
              </a:rPr>
              <a:t>-leave &amp; cleave	</a:t>
            </a:r>
            <a:r>
              <a:rPr lang="en-US" altLang="en-US" b="1" dirty="0">
                <a:solidFill>
                  <a:schemeClr val="bg1"/>
                </a:solidFill>
                <a:latin typeface="Arial" charset="0"/>
              </a:rPr>
              <a:t>	</a:t>
            </a:r>
          </a:p>
          <a:p>
            <a:r>
              <a:rPr lang="en-US" altLang="en-US" b="1" dirty="0">
                <a:solidFill>
                  <a:schemeClr val="bg1"/>
                </a:solidFill>
                <a:latin typeface="Arial" charset="0"/>
              </a:rPr>
              <a:t>Gen.3.13-19; 1 Tim. 5.8</a:t>
            </a:r>
          </a:p>
          <a:p>
            <a:pPr lvl="1"/>
            <a:r>
              <a:rPr lang="en-US" altLang="en-US" sz="3200" b="1" i="1" dirty="0">
                <a:solidFill>
                  <a:schemeClr val="bg1"/>
                </a:solidFill>
                <a:latin typeface="Arial" charset="0"/>
              </a:rPr>
              <a:t>provide for physical needs</a:t>
            </a:r>
          </a:p>
          <a:p>
            <a:r>
              <a:rPr lang="en-US" altLang="en-US" b="1" dirty="0">
                <a:solidFill>
                  <a:schemeClr val="bg1"/>
                </a:solidFill>
                <a:latin typeface="Arial" charset="0"/>
              </a:rPr>
              <a:t>Deut.6.1-9; Eph.6.4  </a:t>
            </a:r>
          </a:p>
          <a:p>
            <a:pPr lvl="1"/>
            <a:r>
              <a:rPr lang="en-US" altLang="en-US" sz="3200" b="1" i="1" dirty="0">
                <a:solidFill>
                  <a:schemeClr val="bg1"/>
                </a:solidFill>
                <a:latin typeface="Arial" charset="0"/>
              </a:rPr>
              <a:t>provide spiritual leadership</a:t>
            </a:r>
          </a:p>
          <a:p>
            <a:r>
              <a:rPr lang="en-US" altLang="en-US" b="1" dirty="0">
                <a:solidFill>
                  <a:schemeClr val="bg1"/>
                </a:solidFill>
                <a:latin typeface="Arial" charset="0"/>
              </a:rPr>
              <a:t>Eph. 5.25, 28-29</a:t>
            </a:r>
          </a:p>
          <a:p>
            <a:pPr lvl="1"/>
            <a:r>
              <a:rPr lang="en-US" altLang="en-US" sz="3200" b="1" i="1" dirty="0">
                <a:solidFill>
                  <a:schemeClr val="bg1"/>
                </a:solidFill>
                <a:latin typeface="Arial" charset="0"/>
              </a:rPr>
              <a:t>provide leadership generally</a:t>
            </a:r>
            <a:endParaRPr lang="en-US" altLang="en-US" sz="3200" b="1" dirty="0">
              <a:solidFill>
                <a:schemeClr val="bg1"/>
              </a:solidFill>
              <a:latin typeface="Arial" charset="0"/>
            </a:endParaRPr>
          </a:p>
          <a:p>
            <a:pPr lvl="1"/>
            <a:r>
              <a:rPr lang="en-US" altLang="en-US" sz="3200" b="1" dirty="0">
                <a:solidFill>
                  <a:schemeClr val="bg1"/>
                </a:solidFill>
                <a:latin typeface="Arial" charset="0"/>
              </a:rPr>
              <a:t> a sacrificial &amp; serving leader : Eph. 5.25 </a:t>
            </a:r>
          </a:p>
        </p:txBody>
      </p:sp>
      <p:sp>
        <p:nvSpPr>
          <p:cNvPr id="4101" name="Rectangle 5"/>
          <p:cNvSpPr>
            <a:spLocks noChangeArrowheads="1"/>
          </p:cNvSpPr>
          <p:nvPr/>
        </p:nvSpPr>
        <p:spPr bwMode="auto">
          <a:xfrm>
            <a:off x="533400" y="5257800"/>
            <a:ext cx="8229600" cy="609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FFFF00"/>
              </a:solidFill>
              <a:latin typeface="Times New Roman" pitchFamily="18" charset="0"/>
            </a:endParaRPr>
          </a:p>
        </p:txBody>
      </p:sp>
      <p:sp>
        <p:nvSpPr>
          <p:cNvPr id="6"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Tree>
    <p:extLst>
      <p:ext uri="{BB962C8B-B14F-4D97-AF65-F5344CB8AC3E}">
        <p14:creationId xmlns:p14="http://schemas.microsoft.com/office/powerpoint/2010/main" val="3454764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4/3*#ppt_w"/>
                                          </p:val>
                                        </p:tav>
                                        <p:tav tm="100000">
                                          <p:val>
                                            <p:strVal val="#ppt_w"/>
                                          </p:val>
                                        </p:tav>
                                      </p:tavLst>
                                    </p:anim>
                                    <p:anim calcmode="lin" valueType="num">
                                      <p:cBhvr>
                                        <p:cTn id="8" dur="500" fill="hold"/>
                                        <p:tgtEl>
                                          <p:spTgt spid="410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
        <p:nvSpPr>
          <p:cNvPr id="6" name="Rectangle 1029"/>
          <p:cNvSpPr>
            <a:spLocks noChangeArrowheads="1"/>
          </p:cNvSpPr>
          <p:nvPr/>
        </p:nvSpPr>
        <p:spPr bwMode="auto">
          <a:xfrm>
            <a:off x="133350" y="1828800"/>
            <a:ext cx="8915400" cy="11430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Tree>
    <p:extLst>
      <p:ext uri="{BB962C8B-B14F-4D97-AF65-F5344CB8AC3E}">
        <p14:creationId xmlns:p14="http://schemas.microsoft.com/office/powerpoint/2010/main" val="2638346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33350" y="2971800"/>
            <a:ext cx="8915400" cy="12954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29949523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sp>
        <p:nvSpPr>
          <p:cNvPr id="2" name="Oval 1"/>
          <p:cNvSpPr/>
          <p:nvPr/>
        </p:nvSpPr>
        <p:spPr bwMode="auto">
          <a:xfrm>
            <a:off x="3352800" y="381000"/>
            <a:ext cx="2286000" cy="2057400"/>
          </a:xfrm>
          <a:prstGeom prst="ellipse">
            <a:avLst/>
          </a:prstGeom>
          <a:solidFill>
            <a:srgbClr val="92D05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1400" b="1" kern="0" dirty="0">
              <a:solidFill>
                <a:srgbClr val="FFFFFF"/>
              </a:solidFill>
              <a:latin typeface="Arial" pitchFamily="34" charset="0"/>
              <a:ea typeface="+mj-ea"/>
              <a:cs typeface="+mj-cs"/>
            </a:endParaRPr>
          </a:p>
          <a:p>
            <a:pPr algn="ctr"/>
            <a:r>
              <a:rPr lang="en-US" sz="6000" b="1" kern="0" dirty="0">
                <a:effectLst>
                  <a:outerShdw blurRad="38100" dist="38100" dir="2700000" algn="tl">
                    <a:srgbClr val="000000">
                      <a:alpha val="43137"/>
                    </a:srgbClr>
                  </a:outerShdw>
                </a:effectLst>
                <a:latin typeface="Arial" pitchFamily="34" charset="0"/>
                <a:ea typeface="+mj-ea"/>
                <a:cs typeface="+mj-cs"/>
              </a:rPr>
              <a:t>Q?</a:t>
            </a:r>
            <a:endParaRPr kumimoji="0" lang="en-US" sz="6000" b="0" i="0" u="none" strike="noStrike" cap="none" normalizeH="0" baseline="0" dirty="0">
              <a:ln>
                <a:noFill/>
              </a:ln>
              <a:effectLst>
                <a:outerShdw blurRad="38100" dist="38100" dir="2700000" algn="tl">
                  <a:srgbClr val="000000">
                    <a:alpha val="43137"/>
                  </a:srgbClr>
                </a:outerShdw>
              </a:effectLst>
              <a:latin typeface="Times New Roman" charset="0"/>
            </a:endParaRPr>
          </a:p>
        </p:txBody>
      </p:sp>
      <p:sp>
        <p:nvSpPr>
          <p:cNvPr id="3" name="Rectangle 2"/>
          <p:cNvSpPr/>
          <p:nvPr/>
        </p:nvSpPr>
        <p:spPr>
          <a:xfrm>
            <a:off x="2057400" y="2610685"/>
            <a:ext cx="5181600" cy="5078313"/>
          </a:xfrm>
          <a:prstGeom prst="rect">
            <a:avLst/>
          </a:prstGeom>
        </p:spPr>
        <p:txBody>
          <a:bodyPr wrap="square">
            <a:spAutoFit/>
          </a:bodyPr>
          <a:lstStyle/>
          <a:p>
            <a:pPr algn="ctr"/>
            <a:r>
              <a:rPr lang="en-US" sz="5400" dirty="0">
                <a:solidFill>
                  <a:schemeClr val="bg1"/>
                </a:solidFill>
              </a:rPr>
              <a:t>What kind</a:t>
            </a:r>
            <a:br>
              <a:rPr lang="en-US" sz="5400" dirty="0">
                <a:solidFill>
                  <a:schemeClr val="bg1"/>
                </a:solidFill>
              </a:rPr>
            </a:br>
            <a:r>
              <a:rPr lang="en-US" sz="5400" dirty="0">
                <a:solidFill>
                  <a:schemeClr val="bg1"/>
                </a:solidFill>
              </a:rPr>
              <a:t>of homes</a:t>
            </a:r>
            <a:br>
              <a:rPr lang="en-US" sz="5400" dirty="0">
                <a:solidFill>
                  <a:schemeClr val="bg1"/>
                </a:solidFill>
              </a:rPr>
            </a:br>
            <a:r>
              <a:rPr lang="en-US" sz="5400" dirty="0">
                <a:solidFill>
                  <a:schemeClr val="bg1"/>
                </a:solidFill>
              </a:rPr>
              <a:t>do our</a:t>
            </a:r>
            <a:br>
              <a:rPr lang="en-US" sz="5400" dirty="0">
                <a:solidFill>
                  <a:schemeClr val="bg1"/>
                </a:solidFill>
              </a:rPr>
            </a:br>
            <a:r>
              <a:rPr lang="en-US" sz="5400" dirty="0">
                <a:solidFill>
                  <a:schemeClr val="bg1"/>
                </a:solidFill>
              </a:rPr>
              <a:t>children</a:t>
            </a:r>
          </a:p>
          <a:p>
            <a:pPr algn="ctr"/>
            <a:r>
              <a:rPr lang="en-US" sz="5400" dirty="0">
                <a:solidFill>
                  <a:schemeClr val="bg1"/>
                </a:solidFill>
              </a:rPr>
              <a:t>need?</a:t>
            </a:r>
            <a:br>
              <a:rPr lang="en-US" sz="5400" dirty="0">
                <a:solidFill>
                  <a:schemeClr val="bg1"/>
                </a:solidFill>
              </a:rPr>
            </a:br>
            <a:endParaRPr lang="en-US" sz="5400" dirty="0">
              <a:solidFill>
                <a:schemeClr val="bg1"/>
              </a:solidFill>
            </a:endParaRPr>
          </a:p>
        </p:txBody>
      </p:sp>
    </p:spTree>
    <p:extLst>
      <p:ext uri="{BB962C8B-B14F-4D97-AF65-F5344CB8AC3E}">
        <p14:creationId xmlns:p14="http://schemas.microsoft.com/office/powerpoint/2010/main" val="34046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14300" y="5067300"/>
            <a:ext cx="8915400" cy="1752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626948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3075" name="Rectangle 3"/>
          <p:cNvSpPr>
            <a:spLocks noGrp="1" noChangeArrowheads="1"/>
          </p:cNvSpPr>
          <p:nvPr>
            <p:ph type="body" idx="1"/>
          </p:nvPr>
        </p:nvSpPr>
        <p:spPr>
          <a:xfrm>
            <a:off x="0" y="1371600"/>
            <a:ext cx="9144000" cy="5486400"/>
          </a:xfrm>
        </p:spPr>
        <p:txBody>
          <a:bodyPr/>
          <a:lstStyle/>
          <a:p>
            <a:r>
              <a:rPr lang="en-US" sz="3600" b="1" dirty="0">
                <a:solidFill>
                  <a:srgbClr val="FFFF00"/>
                </a:solidFill>
                <a:latin typeface="Arial" pitchFamily="34" charset="0"/>
              </a:rPr>
              <a:t>Eph. 5.22-24 </a:t>
            </a:r>
            <a:endParaRPr lang="en-US" sz="3600" b="1" dirty="0">
              <a:solidFill>
                <a:srgbClr val="FFFF00"/>
              </a:solidFill>
              <a:latin typeface="Arial" pitchFamily="34" charset="0"/>
              <a:cs typeface="Arial" pitchFamily="34" charset="0"/>
            </a:endParaRPr>
          </a:p>
          <a:p>
            <a:pPr lvl="1">
              <a:buNone/>
            </a:pPr>
            <a:r>
              <a:rPr lang="en-US" dirty="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Wives, submit to your own husbands, as to the Lord.  For the husband is the head of the wife even as Christ is the head of the church, his body, and is himself its Savior.  Now as the church submits to Christ, so also wives should submit in everything to their husbands.</a:t>
            </a:r>
          </a:p>
        </p:txBody>
      </p:sp>
      <p:sp>
        <p:nvSpPr>
          <p:cNvPr id="3074"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4174105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0"/>
            <a:ext cx="9144000" cy="6858000"/>
          </a:xfrm>
          <a:solidFill>
            <a:schemeClr val="tx2"/>
          </a:solidFill>
        </p:spPr>
        <p:txBody>
          <a:bodyPr/>
          <a:lstStyle/>
          <a:p>
            <a:endParaRPr lang="en-US" b="1" dirty="0">
              <a:latin typeface="Arial" pitchFamily="34" charset="0"/>
            </a:endParaRPr>
          </a:p>
        </p:txBody>
      </p:sp>
      <p:sp>
        <p:nvSpPr>
          <p:cNvPr id="6" name="Oval 5"/>
          <p:cNvSpPr/>
          <p:nvPr/>
        </p:nvSpPr>
        <p:spPr bwMode="auto">
          <a:xfrm>
            <a:off x="54102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a:solidFill>
                <a:srgbClr val="FFFFFF"/>
              </a:solidFill>
              <a:latin typeface="Arial Black" pitchFamily="34" charset="0"/>
            </a:endParaRPr>
          </a:p>
          <a:p>
            <a:pPr algn="ctr"/>
            <a:endParaRPr lang="en-US" sz="2200" dirty="0">
              <a:solidFill>
                <a:srgbClr val="FFFFFF"/>
              </a:solidFill>
              <a:latin typeface="Arial Black" pitchFamily="34" charset="0"/>
            </a:endParaRPr>
          </a:p>
          <a:p>
            <a:pPr algn="ctr"/>
            <a:r>
              <a:rPr lang="en-US" sz="3200" b="1" dirty="0">
                <a:solidFill>
                  <a:srgbClr val="FFFFFF"/>
                </a:solidFill>
                <a:latin typeface="Arial" pitchFamily="34" charset="0"/>
                <a:cs typeface="Arial" pitchFamily="34" charset="0"/>
              </a:rPr>
              <a:t>RESPECT</a:t>
            </a:r>
          </a:p>
        </p:txBody>
      </p:sp>
      <p:sp>
        <p:nvSpPr>
          <p:cNvPr id="7" name="Oval 6"/>
          <p:cNvSpPr/>
          <p:nvPr/>
        </p:nvSpPr>
        <p:spPr bwMode="auto">
          <a:xfrm>
            <a:off x="6096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a:solidFill>
                <a:srgbClr val="FFFFFF"/>
              </a:solidFill>
              <a:latin typeface="Arial Black" pitchFamily="34" charset="0"/>
            </a:endParaRPr>
          </a:p>
          <a:p>
            <a:pPr algn="ctr"/>
            <a:endParaRPr lang="en-US" sz="2200" dirty="0">
              <a:solidFill>
                <a:srgbClr val="FFFFFF"/>
              </a:solidFill>
              <a:latin typeface="Arial Black" pitchFamily="34" charset="0"/>
            </a:endParaRPr>
          </a:p>
          <a:p>
            <a:pPr algn="ctr"/>
            <a:r>
              <a:rPr lang="en-US" sz="3200" b="1" dirty="0">
                <a:solidFill>
                  <a:srgbClr val="FFFFFF"/>
                </a:solidFill>
                <a:latin typeface="Arial" pitchFamily="34" charset="0"/>
                <a:cs typeface="Arial" pitchFamily="34" charset="0"/>
              </a:rPr>
              <a:t>LOVE</a:t>
            </a:r>
          </a:p>
        </p:txBody>
      </p:sp>
      <p:cxnSp>
        <p:nvCxnSpPr>
          <p:cNvPr id="9" name="Straight Connector 8"/>
          <p:cNvCxnSpPr/>
          <p:nvPr/>
        </p:nvCxnSpPr>
        <p:spPr bwMode="auto">
          <a:xfrm>
            <a:off x="5029200" y="-152400"/>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495800" y="0"/>
            <a:ext cx="2286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3180121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pPr algn="l"/>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                   </a:t>
            </a:r>
            <a:r>
              <a:rPr lang="en-US" sz="6000" b="1" dirty="0">
                <a:solidFill>
                  <a:schemeClr val="bg1"/>
                </a:solidFill>
                <a:latin typeface="Arial" pitchFamily="34" charset="0"/>
              </a:rPr>
              <a:t>Eph. 5</a:t>
            </a:r>
            <a:br>
              <a:rPr lang="en-US" sz="6000"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 </a:t>
            </a:r>
            <a:br>
              <a:rPr lang="en-US" b="1" dirty="0">
                <a:solidFill>
                  <a:schemeClr val="bg1"/>
                </a:solidFill>
                <a:latin typeface="Arial" pitchFamily="34" charset="0"/>
              </a:rPr>
            </a:br>
            <a:br>
              <a:rPr lang="en-US" b="1" dirty="0">
                <a:solidFill>
                  <a:schemeClr val="bg1"/>
                </a:solidFill>
                <a:latin typeface="Arial" pitchFamily="34" charset="0"/>
              </a:rPr>
            </a:br>
            <a:r>
              <a:rPr lang="en-US" b="1" dirty="0">
                <a:solidFill>
                  <a:schemeClr val="bg1"/>
                </a:solidFill>
                <a:latin typeface="Arial" pitchFamily="34" charset="0"/>
              </a:rPr>
              <a:t>to the                       to the wife: </a:t>
            </a:r>
            <a:br>
              <a:rPr lang="en-US" b="1" dirty="0">
                <a:solidFill>
                  <a:schemeClr val="bg1"/>
                </a:solidFill>
                <a:latin typeface="Arial" pitchFamily="34" charset="0"/>
              </a:rPr>
            </a:br>
            <a:r>
              <a:rPr lang="en-US" b="1" dirty="0">
                <a:solidFill>
                  <a:schemeClr val="bg1"/>
                </a:solidFill>
                <a:latin typeface="Arial" pitchFamily="34" charset="0"/>
              </a:rPr>
              <a:t>husband:                 wife:                   LOVE HER               FOLLOW HIM</a:t>
            </a: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br>
              <a:rPr lang="en-US" b="1" dirty="0">
                <a:solidFill>
                  <a:schemeClr val="bg1"/>
                </a:solidFill>
                <a:latin typeface="Arial" pitchFamily="34" charset="0"/>
              </a:rPr>
            </a:br>
            <a:endParaRPr lang="en-US" b="1" dirty="0">
              <a:solidFill>
                <a:schemeClr val="bg1"/>
              </a:solidFill>
              <a:latin typeface="Arial" pitchFamily="34" charset="0"/>
            </a:endParaRPr>
          </a:p>
        </p:txBody>
      </p:sp>
      <p:sp>
        <p:nvSpPr>
          <p:cNvPr id="3" name="Right Arrow 2"/>
          <p:cNvSpPr/>
          <p:nvPr/>
        </p:nvSpPr>
        <p:spPr bwMode="auto">
          <a:xfrm rot="2858337">
            <a:off x="4587542" y="2511808"/>
            <a:ext cx="2558763" cy="761738"/>
          </a:xfrm>
          <a:prstGeom prst="rightArrow">
            <a:avLst/>
          </a:prstGeom>
          <a:solidFill>
            <a:srgbClr val="0070C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chemeClr val="bg1"/>
              </a:solidFill>
            </a:endParaRPr>
          </a:p>
        </p:txBody>
      </p:sp>
      <p:sp>
        <p:nvSpPr>
          <p:cNvPr id="4" name="Right Arrow 3"/>
          <p:cNvSpPr/>
          <p:nvPr/>
        </p:nvSpPr>
        <p:spPr bwMode="auto">
          <a:xfrm rot="7824997">
            <a:off x="1122204" y="2517209"/>
            <a:ext cx="2642169" cy="765416"/>
          </a:xfrm>
          <a:prstGeom prst="rightArrow">
            <a:avLst/>
          </a:prstGeom>
          <a:solidFill>
            <a:srgbClr val="0070C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44359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4400" dirty="0">
              <a:solidFill>
                <a:schemeClr val="bg1"/>
              </a:solidFill>
              <a:effectLst>
                <a:outerShdw blurRad="38100" dist="38100" dir="2700000" algn="tl">
                  <a:srgbClr val="808080"/>
                </a:outerShdw>
              </a:effectLst>
              <a:latin typeface="Calibri" panose="020F0502020204030204" pitchFamily="34" charset="0"/>
            </a:endParaRPr>
          </a:p>
          <a:p>
            <a:r>
              <a:rPr lang="en-US" altLang="en-US" sz="4400" dirty="0">
                <a:solidFill>
                  <a:schemeClr val="bg1"/>
                </a:solidFill>
                <a:effectLst>
                  <a:outerShdw blurRad="38100" dist="38100" dir="2700000" algn="tl">
                    <a:srgbClr val="808080"/>
                  </a:outerShdw>
                </a:effectLst>
                <a:latin typeface="Calibri" panose="020F0502020204030204" pitchFamily="34" charset="0"/>
              </a:rPr>
              <a:t>REMEMBERING YOUR VOWS:</a:t>
            </a:r>
          </a:p>
          <a:p>
            <a:r>
              <a:rPr lang="en-US" altLang="en-US" sz="4400" dirty="0">
                <a:solidFill>
                  <a:schemeClr val="bg1"/>
                </a:solidFill>
                <a:latin typeface="Calibri" panose="020F0502020204030204" pitchFamily="34" charset="0"/>
              </a:rPr>
              <a:t>“love and cherish” Eph.5.28-29</a:t>
            </a:r>
          </a:p>
          <a:p>
            <a:r>
              <a:rPr lang="en-US" altLang="en-US" sz="4400" dirty="0">
                <a:solidFill>
                  <a:schemeClr val="bg1"/>
                </a:solidFill>
                <a:latin typeface="Calibri" panose="020F0502020204030204" pitchFamily="34" charset="0"/>
              </a:rPr>
              <a:t>“honor” 1Ptr.3.7</a:t>
            </a:r>
          </a:p>
          <a:p>
            <a:r>
              <a:rPr lang="en-US" altLang="en-US" sz="4400" dirty="0">
                <a:solidFill>
                  <a:schemeClr val="bg1"/>
                </a:solidFill>
                <a:latin typeface="Calibri" panose="020F0502020204030204" pitchFamily="34" charset="0"/>
              </a:rPr>
              <a:t>“to her and her alone”                           Job.31.1; Pr.5; Mt.5</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3592820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Flowchart: Delay 2"/>
          <p:cNvSpPr/>
          <p:nvPr/>
        </p:nvSpPr>
        <p:spPr>
          <a:xfrm rot="16200000">
            <a:off x="308405" y="654092"/>
            <a:ext cx="4726616"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4" name="Flowchart: Delay 3"/>
          <p:cNvSpPr/>
          <p:nvPr/>
        </p:nvSpPr>
        <p:spPr>
          <a:xfrm rot="16200000">
            <a:off x="3975321" y="654092"/>
            <a:ext cx="4726618"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5" name="Rectangle 4"/>
          <p:cNvSpPr/>
          <p:nvPr/>
        </p:nvSpPr>
        <p:spPr>
          <a:xfrm>
            <a:off x="1176033" y="917695"/>
            <a:ext cx="304345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have no other gods before me.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make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a graven image</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take the name of the LORD thy God in vain</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Remember the </a:t>
            </a:r>
            <a:r>
              <a:rPr lang="en-US" sz="1700" dirty="0" err="1">
                <a:solidFill>
                  <a:prstClr val="black">
                    <a:lumMod val="85000"/>
                    <a:lumOff val="15000"/>
                  </a:prstClr>
                </a:solidFill>
                <a:latin typeface="Stencil" panose="040409050D0802020404" pitchFamily="82" charset="0"/>
              </a:rPr>
              <a:t>sabbath</a:t>
            </a:r>
            <a:r>
              <a:rPr lang="en-US" sz="1700" dirty="0">
                <a:solidFill>
                  <a:prstClr val="black">
                    <a:lumMod val="85000"/>
                    <a:lumOff val="15000"/>
                  </a:prstClr>
                </a:solidFill>
                <a:latin typeface="Stencil" panose="040409050D0802020404" pitchFamily="82" charset="0"/>
              </a:rPr>
              <a:t>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err="1">
                <a:solidFill>
                  <a:prstClr val="black">
                    <a:lumMod val="85000"/>
                    <a:lumOff val="15000"/>
                  </a:prstClr>
                </a:solidFill>
                <a:latin typeface="Stencil" panose="040409050D0802020404" pitchFamily="82" charset="0"/>
              </a:rPr>
              <a:t>Honour</a:t>
            </a:r>
            <a:r>
              <a:rPr lang="en-US" sz="1700" dirty="0">
                <a:solidFill>
                  <a:prstClr val="black">
                    <a:lumMod val="85000"/>
                    <a:lumOff val="15000"/>
                  </a:prstClr>
                </a:solidFill>
                <a:latin typeface="Stencil" panose="040409050D0802020404" pitchFamily="82" charset="0"/>
              </a:rPr>
              <a:t> thy father and thy mother</a:t>
            </a:r>
          </a:p>
        </p:txBody>
      </p:sp>
      <p:sp>
        <p:nvSpPr>
          <p:cNvPr id="6" name="Rectangle 5"/>
          <p:cNvSpPr/>
          <p:nvPr/>
        </p:nvSpPr>
        <p:spPr>
          <a:xfrm>
            <a:off x="4856364" y="917695"/>
            <a:ext cx="288509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kill.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commit adultery</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steal.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bear false witness</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covet</a:t>
            </a:r>
          </a:p>
        </p:txBody>
      </p:sp>
      <p:sp>
        <p:nvSpPr>
          <p:cNvPr id="7" name="Rectangle 6"/>
          <p:cNvSpPr/>
          <p:nvPr/>
        </p:nvSpPr>
        <p:spPr>
          <a:xfrm>
            <a:off x="181302" y="4780563"/>
            <a:ext cx="8734098" cy="2123658"/>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Thou shalt Not </a:t>
            </a:r>
          </a:p>
          <a:p>
            <a:pPr algn="ctr" eaLnBrk="1" fontAlgn="auto" hangingPunct="1">
              <a:spcBef>
                <a:spcPts val="0"/>
              </a:spcBef>
              <a:spcAft>
                <a:spcPts val="0"/>
              </a:spcAft>
            </a:pPr>
            <a:r>
              <a:rPr lang="en-US" sz="6600" dirty="0" err="1">
                <a:solidFill>
                  <a:prstClr val="white">
                    <a:lumMod val="85000"/>
                  </a:prstClr>
                </a:solidFill>
                <a:effectLst>
                  <a:outerShdw blurRad="38100" dist="38100" dir="2700000" algn="tl">
                    <a:srgbClr val="000000">
                      <a:alpha val="43137"/>
                    </a:srgbClr>
                  </a:outerShdw>
                </a:effectLst>
                <a:latin typeface="Stencil" panose="040409050D0802020404" pitchFamily="82" charset="0"/>
              </a:rPr>
              <a:t>coMMIT</a:t>
            </a: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 </a:t>
            </a:r>
            <a:r>
              <a:rPr lang="en-US" sz="6600" dirty="0" err="1">
                <a:solidFill>
                  <a:prstClr val="white">
                    <a:lumMod val="85000"/>
                  </a:prstClr>
                </a:solidFill>
                <a:effectLst>
                  <a:outerShdw blurRad="38100" dist="38100" dir="2700000" algn="tl">
                    <a:srgbClr val="000000">
                      <a:alpha val="43137"/>
                    </a:srgbClr>
                  </a:outerShdw>
                </a:effectLst>
                <a:latin typeface="Stencil" panose="040409050D0802020404" pitchFamily="82" charset="0"/>
              </a:rPr>
              <a:t>ADULTERy</a:t>
            </a:r>
            <a:endPar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endParaRPr>
          </a:p>
        </p:txBody>
      </p:sp>
    </p:spTree>
    <p:extLst>
      <p:ext uri="{BB962C8B-B14F-4D97-AF65-F5344CB8AC3E}">
        <p14:creationId xmlns:p14="http://schemas.microsoft.com/office/powerpoint/2010/main" val="2661423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3" end="3"/>
                                            </p:txEl>
                                          </p:spTgt>
                                        </p:tgtEl>
                                      </p:cBhvr>
                                    </p:animEffect>
                                    <p:animScale>
                                      <p:cBhvr>
                                        <p:cTn id="7" dur="250" autoRev="1" fill="hold"/>
                                        <p:tgtEl>
                                          <p:spTgt spid="6">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grpSp>
        <p:nvGrpSpPr>
          <p:cNvPr id="9" name="Group 8"/>
          <p:cNvGrpSpPr/>
          <p:nvPr/>
        </p:nvGrpSpPr>
        <p:grpSpPr>
          <a:xfrm>
            <a:off x="181303" y="1"/>
            <a:ext cx="6600498" cy="4876800"/>
            <a:chOff x="857807" y="1019089"/>
            <a:chExt cx="7294728" cy="4726618"/>
          </a:xfrm>
        </p:grpSpPr>
        <p:sp>
          <p:nvSpPr>
            <p:cNvPr id="3" name="Flowchart: Delay 2"/>
            <p:cNvSpPr/>
            <p:nvPr/>
          </p:nvSpPr>
          <p:spPr>
            <a:xfrm rot="16200000">
              <a:off x="308405" y="1568492"/>
              <a:ext cx="4726616"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4" name="Flowchart: Delay 3"/>
            <p:cNvSpPr/>
            <p:nvPr/>
          </p:nvSpPr>
          <p:spPr>
            <a:xfrm rot="16200000">
              <a:off x="3975321" y="1568492"/>
              <a:ext cx="4726618"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5" name="Rectangle 4"/>
            <p:cNvSpPr/>
            <p:nvPr/>
          </p:nvSpPr>
          <p:spPr>
            <a:xfrm>
              <a:off x="1176033" y="1832095"/>
              <a:ext cx="304345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have no other gods before me.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make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a graven image</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take the name of the LORD thy God in vain</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Remember the </a:t>
              </a:r>
              <a:r>
                <a:rPr lang="en-US" sz="1700" dirty="0" err="1">
                  <a:solidFill>
                    <a:prstClr val="black">
                      <a:lumMod val="85000"/>
                      <a:lumOff val="15000"/>
                    </a:prstClr>
                  </a:solidFill>
                  <a:latin typeface="Stencil" panose="040409050D0802020404" pitchFamily="82" charset="0"/>
                </a:rPr>
                <a:t>sabbath</a:t>
              </a:r>
              <a:r>
                <a:rPr lang="en-US" sz="1700" dirty="0">
                  <a:solidFill>
                    <a:prstClr val="black">
                      <a:lumMod val="85000"/>
                      <a:lumOff val="15000"/>
                    </a:prstClr>
                  </a:solidFill>
                  <a:latin typeface="Stencil" panose="040409050D0802020404" pitchFamily="82" charset="0"/>
                </a:rPr>
                <a:t>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err="1">
                  <a:solidFill>
                    <a:prstClr val="black">
                      <a:lumMod val="85000"/>
                      <a:lumOff val="15000"/>
                    </a:prstClr>
                  </a:solidFill>
                  <a:latin typeface="Stencil" panose="040409050D0802020404" pitchFamily="82" charset="0"/>
                </a:rPr>
                <a:t>Honour</a:t>
              </a:r>
              <a:r>
                <a:rPr lang="en-US" sz="1700" dirty="0">
                  <a:solidFill>
                    <a:prstClr val="black">
                      <a:lumMod val="85000"/>
                      <a:lumOff val="15000"/>
                    </a:prstClr>
                  </a:solidFill>
                  <a:latin typeface="Stencil" panose="040409050D0802020404" pitchFamily="82" charset="0"/>
                </a:rPr>
                <a:t> thy father and thy mother</a:t>
              </a:r>
            </a:p>
          </p:txBody>
        </p:sp>
        <p:sp>
          <p:nvSpPr>
            <p:cNvPr id="6" name="Rectangle 5"/>
            <p:cNvSpPr/>
            <p:nvPr/>
          </p:nvSpPr>
          <p:spPr>
            <a:xfrm>
              <a:off x="4856364" y="1832095"/>
              <a:ext cx="288509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kill.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commit adultery</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steal.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bear false witness</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covet</a:t>
              </a:r>
            </a:p>
          </p:txBody>
        </p:sp>
      </p:grpSp>
      <p:sp>
        <p:nvSpPr>
          <p:cNvPr id="7" name="Rectangle 6"/>
          <p:cNvSpPr/>
          <p:nvPr/>
        </p:nvSpPr>
        <p:spPr>
          <a:xfrm>
            <a:off x="181302" y="5694963"/>
            <a:ext cx="8734098" cy="1107996"/>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Matt. 5.27-30</a:t>
            </a:r>
          </a:p>
        </p:txBody>
      </p:sp>
      <p:sp>
        <p:nvSpPr>
          <p:cNvPr id="8" name="TextBox 7"/>
          <p:cNvSpPr txBox="1"/>
          <p:nvPr/>
        </p:nvSpPr>
        <p:spPr>
          <a:xfrm rot="20421783">
            <a:off x="2046225" y="2037658"/>
            <a:ext cx="7460202" cy="1200329"/>
          </a:xfrm>
          <a:prstGeom prst="rect">
            <a:avLst/>
          </a:prstGeom>
          <a:noFill/>
        </p:spPr>
        <p:txBody>
          <a:bodyPr wrap="square" rtlCol="0">
            <a:spAutoFit/>
          </a:bodyPr>
          <a:lstStyle/>
          <a:p>
            <a:r>
              <a:rPr lang="en-US" sz="7200" dirty="0">
                <a:solidFill>
                  <a:schemeClr val="bg2">
                    <a:lumMod val="40000"/>
                    <a:lumOff val="60000"/>
                  </a:schemeClr>
                </a:solidFill>
                <a:effectLst>
                  <a:outerShdw blurRad="38100" dist="38100" dir="2700000" algn="tl">
                    <a:srgbClr val="000000">
                      <a:alpha val="43137"/>
                    </a:srgbClr>
                  </a:outerShdw>
                </a:effectLst>
                <a:latin typeface="Showcard Gothic" panose="04020904020102020604" pitchFamily="82" charset="0"/>
              </a:rPr>
              <a:t>pornography</a:t>
            </a:r>
          </a:p>
        </p:txBody>
      </p:sp>
    </p:spTree>
    <p:extLst>
      <p:ext uri="{BB962C8B-B14F-4D97-AF65-F5344CB8AC3E}">
        <p14:creationId xmlns:p14="http://schemas.microsoft.com/office/powerpoint/2010/main" val="2331103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Calibri" panose="020F0502020204030204" pitchFamily="34" charset="0"/>
              </a:rPr>
              <a:t>an analogy:</a:t>
            </a:r>
            <a:br>
              <a:rPr lang="en-US" sz="4800" b="1" dirty="0">
                <a:solidFill>
                  <a:schemeClr val="bg1"/>
                </a:solidFill>
                <a:latin typeface="Calibri" panose="020F0502020204030204" pitchFamily="34" charset="0"/>
              </a:rPr>
            </a:br>
            <a:br>
              <a:rPr lang="en-US" sz="4800" b="1" dirty="0">
                <a:solidFill>
                  <a:schemeClr val="bg1"/>
                </a:solidFill>
                <a:latin typeface="Calibri" panose="020F0502020204030204" pitchFamily="34" charset="0"/>
              </a:rPr>
            </a:br>
            <a:r>
              <a:rPr lang="en-US" sz="4800" i="1" dirty="0">
                <a:solidFill>
                  <a:schemeClr val="bg1"/>
                </a:solidFill>
                <a:latin typeface="Calibri" panose="020F0502020204030204" pitchFamily="34" charset="0"/>
              </a:rPr>
              <a:t>a man</a:t>
            </a:r>
            <a:br>
              <a:rPr lang="en-US" sz="4800" i="1" dirty="0">
                <a:solidFill>
                  <a:schemeClr val="bg1"/>
                </a:solidFill>
                <a:latin typeface="Calibri" panose="020F0502020204030204" pitchFamily="34" charset="0"/>
              </a:rPr>
            </a:br>
            <a:r>
              <a:rPr lang="en-US" sz="4800" i="1" dirty="0">
                <a:solidFill>
                  <a:schemeClr val="bg1"/>
                </a:solidFill>
                <a:latin typeface="Calibri" panose="020F0502020204030204" pitchFamily="34" charset="0"/>
              </a:rPr>
              <a:t>&amp;</a:t>
            </a:r>
            <a:br>
              <a:rPr lang="en-US" sz="4800" i="1" dirty="0">
                <a:solidFill>
                  <a:schemeClr val="bg1"/>
                </a:solidFill>
                <a:latin typeface="Calibri" panose="020F0502020204030204" pitchFamily="34" charset="0"/>
              </a:rPr>
            </a:br>
            <a:r>
              <a:rPr lang="en-US" sz="4800" i="1" dirty="0">
                <a:solidFill>
                  <a:schemeClr val="bg1"/>
                </a:solidFill>
                <a:latin typeface="Calibri" panose="020F0502020204030204" pitchFamily="34" charset="0"/>
              </a:rPr>
              <a:t>a woman</a:t>
            </a:r>
            <a:br>
              <a:rPr lang="en-US" sz="4800" i="1" dirty="0">
                <a:solidFill>
                  <a:schemeClr val="bg1"/>
                </a:solidFill>
                <a:latin typeface="Calibri" panose="020F0502020204030204" pitchFamily="34" charset="0"/>
              </a:rPr>
            </a:br>
            <a:r>
              <a:rPr lang="en-US" sz="4800" i="1" dirty="0">
                <a:solidFill>
                  <a:schemeClr val="bg1"/>
                </a:solidFill>
                <a:latin typeface="Calibri" panose="020F0502020204030204" pitchFamily="34" charset="0"/>
              </a:rPr>
              <a:t>&amp;</a:t>
            </a:r>
            <a:br>
              <a:rPr lang="en-US" sz="4800" i="1" dirty="0">
                <a:solidFill>
                  <a:schemeClr val="bg1"/>
                </a:solidFill>
                <a:latin typeface="Calibri" panose="020F0502020204030204" pitchFamily="34" charset="0"/>
              </a:rPr>
            </a:br>
            <a:r>
              <a:rPr lang="en-US" sz="4800" i="1" dirty="0">
                <a:solidFill>
                  <a:schemeClr val="bg1"/>
                </a:solidFill>
                <a:latin typeface="Calibri" panose="020F0502020204030204" pitchFamily="34" charset="0"/>
              </a:rPr>
              <a:t>a garden </a:t>
            </a:r>
            <a:endParaRPr lang="en-US" i="1" dirty="0">
              <a:latin typeface="Calibri" panose="020F0502020204030204" pitchFamily="34" charset="0"/>
            </a:endParaRPr>
          </a:p>
        </p:txBody>
      </p:sp>
      <p:sp>
        <p:nvSpPr>
          <p:cNvPr id="2" name="Rectangle 1"/>
          <p:cNvSpPr/>
          <p:nvPr/>
        </p:nvSpPr>
        <p:spPr bwMode="auto">
          <a:xfrm>
            <a:off x="2286000" y="2133600"/>
            <a:ext cx="4648200" cy="4267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82275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endParaRPr lang="en-US">
              <a:solidFill>
                <a:sysClr val="windowText" lastClr="000000"/>
              </a:solidFill>
              <a:latin typeface="Calibri" panose="020F0502020204030204"/>
            </a:endParaRPr>
          </a:p>
        </p:txBody>
      </p:sp>
      <p:sp>
        <p:nvSpPr>
          <p:cNvPr id="4" name="Donut 3"/>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5"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 y="204951"/>
            <a:ext cx="3326083"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4400" b="1" kern="0" dirty="0">
                <a:solidFill>
                  <a:prstClr val="white"/>
                </a:solidFill>
                <a:effectLst>
                  <a:outerShdw blurRad="38100" dist="38100" dir="2700000" algn="tl">
                    <a:srgbClr val="000000">
                      <a:alpha val="43137"/>
                    </a:srgbClr>
                  </a:outerShdw>
                </a:effectLst>
                <a:latin typeface="Calibri" panose="020F0502020204030204"/>
              </a:rPr>
              <a:t>RESPECTING</a:t>
            </a:r>
          </a:p>
          <a:p>
            <a:pPr algn="ctr" eaLnBrk="1" fontAlgn="auto" hangingPunct="1">
              <a:spcBef>
                <a:spcPts val="0"/>
              </a:spcBef>
              <a:spcAft>
                <a:spcPts val="0"/>
              </a:spcAft>
            </a:pPr>
            <a:r>
              <a:rPr lang="en-US" sz="4400" b="1" kern="0" dirty="0">
                <a:solidFill>
                  <a:prstClr val="white"/>
                </a:solidFill>
                <a:effectLst>
                  <a:outerShdw blurRad="38100" dist="38100" dir="2700000" algn="tl">
                    <a:srgbClr val="000000">
                      <a:alpha val="43137"/>
                    </a:srgbClr>
                  </a:outerShdw>
                </a:effectLst>
                <a:latin typeface="Calibri" panose="020F0502020204030204"/>
              </a:rPr>
              <a:t>BOUNDARIES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clothing</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communication</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compliments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contact</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companionship</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closeness</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imagination</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intimacy</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love</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desire</a:t>
            </a:r>
          </a:p>
          <a:p>
            <a:pPr marL="685800" indent="-685800" eaLnBrk="1" fontAlgn="auto" hangingPunct="1">
              <a:spcBef>
                <a:spcPts val="0"/>
              </a:spcBef>
              <a:spcAft>
                <a:spcPts val="0"/>
              </a:spcAft>
              <a:buFont typeface="Arial" panose="020B0604020202020204" pitchFamily="34" charset="0"/>
              <a:buChar char="•"/>
            </a:pPr>
            <a:r>
              <a:rPr lang="en-US" sz="2800" b="1" kern="0" dirty="0">
                <a:solidFill>
                  <a:prstClr val="white"/>
                </a:solidFill>
                <a:effectLst>
                  <a:outerShdw blurRad="38100" dist="38100" dir="2700000" algn="tl">
                    <a:srgbClr val="000000">
                      <a:alpha val="43137"/>
                    </a:srgbClr>
                  </a:outerShdw>
                </a:effectLst>
                <a:latin typeface="Calibri" panose="020F0502020204030204"/>
              </a:rPr>
              <a:t>loyalty</a:t>
            </a:r>
          </a:p>
        </p:txBody>
      </p:sp>
    </p:spTree>
    <p:extLst>
      <p:ext uri="{BB962C8B-B14F-4D97-AF65-F5344CB8AC3E}">
        <p14:creationId xmlns:p14="http://schemas.microsoft.com/office/powerpoint/2010/main" val="202928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3" y="189178"/>
            <a:ext cx="3848597"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HEB.13:4</a:t>
            </a:r>
            <a:br>
              <a:rPr lang="en-US" sz="3200" b="1" kern="0" dirty="0">
                <a:solidFill>
                  <a:prstClr val="white"/>
                </a:solidFill>
                <a:effectLst>
                  <a:outerShdw blurRad="38100" dist="38100" dir="2700000" algn="tl">
                    <a:srgbClr val="000000">
                      <a:alpha val="43137"/>
                    </a:srgbClr>
                  </a:outerShdw>
                </a:effectLst>
                <a:latin typeface="Calibri" panose="020F0502020204030204"/>
              </a:rPr>
            </a:br>
            <a:r>
              <a:rPr lang="en-US" sz="3200" kern="0" dirty="0">
                <a:solidFill>
                  <a:prstClr val="white"/>
                </a:solidFill>
                <a:effectLst>
                  <a:outerShdw blurRad="38100" dist="38100" dir="2700000" algn="tl">
                    <a:srgbClr val="000000">
                      <a:alpha val="43137"/>
                    </a:srgbClr>
                  </a:outerShdw>
                </a:effectLst>
                <a:latin typeface="Calibri" panose="020F0502020204030204"/>
              </a:rPr>
              <a:t>Let marriage be had in honor among all</a:t>
            </a:r>
            <a:br>
              <a:rPr lang="en-US" sz="3200" kern="0" dirty="0">
                <a:solidFill>
                  <a:prstClr val="white"/>
                </a:solidFill>
                <a:effectLst>
                  <a:outerShdw blurRad="38100" dist="38100" dir="2700000" algn="tl">
                    <a:srgbClr val="000000">
                      <a:alpha val="43137"/>
                    </a:srgbClr>
                  </a:outerShdw>
                </a:effectLst>
                <a:latin typeface="Calibri" panose="020F0502020204030204"/>
              </a:rPr>
            </a:br>
            <a:endParaRPr lang="en-US" sz="3200" kern="0" dirty="0">
              <a:solidFill>
                <a:prstClr val="white"/>
              </a:solidFill>
              <a:effectLst>
                <a:outerShdw blurRad="38100" dist="38100" dir="2700000" algn="tl">
                  <a:srgbClr val="000000">
                    <a:alpha val="43137"/>
                  </a:srgbClr>
                </a:outerShdw>
              </a:effectLst>
              <a:latin typeface="Calibri" panose="020F0502020204030204"/>
            </a:endParaRPr>
          </a:p>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MAL. 2:14 </a:t>
            </a:r>
            <a:r>
              <a:rPr lang="en-US" sz="3200" b="1" kern="0" dirty="0">
                <a:solidFill>
                  <a:prstClr val="white"/>
                </a:solidFill>
                <a:effectLst>
                  <a:outerShdw blurRad="38100" dist="38100" dir="2700000" algn="tl">
                    <a:srgbClr val="000000">
                      <a:alpha val="43137"/>
                    </a:srgbClr>
                  </a:outerShdw>
                </a:effectLst>
                <a:latin typeface="Calibri" panose="020F0502020204030204"/>
              </a:rPr>
              <a:t>NKJV</a:t>
            </a:r>
          </a:p>
          <a:p>
            <a:pPr algn="ctr" eaLnBrk="1" fontAlgn="auto" hangingPunct="1">
              <a:spcBef>
                <a:spcPts val="0"/>
              </a:spcBef>
              <a:spcAft>
                <a:spcPts val="0"/>
              </a:spcAft>
            </a:pPr>
            <a:r>
              <a:rPr lang="en-US" sz="3200" kern="0" dirty="0">
                <a:solidFill>
                  <a:prstClr val="white"/>
                </a:solidFill>
                <a:effectLst>
                  <a:outerShdw blurRad="38100" dist="38100" dir="2700000" algn="tl">
                    <a:srgbClr val="000000">
                      <a:alpha val="43137"/>
                    </a:srgbClr>
                  </a:outerShdw>
                </a:effectLst>
                <a:latin typeface="Calibri" panose="020F0502020204030204"/>
              </a:rPr>
              <a:t>the L</a:t>
            </a:r>
            <a:r>
              <a:rPr lang="en-US" sz="3200" b="1" kern="0" dirty="0">
                <a:solidFill>
                  <a:prstClr val="white"/>
                </a:solidFill>
                <a:effectLst>
                  <a:outerShdw blurRad="38100" dist="38100" dir="2700000" algn="tl">
                    <a:srgbClr val="000000">
                      <a:alpha val="43137"/>
                    </a:srgbClr>
                  </a:outerShdw>
                </a:effectLst>
                <a:latin typeface="Calibri" panose="020F0502020204030204"/>
              </a:rPr>
              <a:t>ORD</a:t>
            </a:r>
            <a:r>
              <a:rPr lang="en-US" sz="3200" kern="0" dirty="0">
                <a:solidFill>
                  <a:prstClr val="white"/>
                </a:solidFill>
                <a:effectLst>
                  <a:outerShdw blurRad="38100" dist="38100" dir="2700000" algn="tl">
                    <a:srgbClr val="000000">
                      <a:alpha val="43137"/>
                    </a:srgbClr>
                  </a:outerShdw>
                </a:effectLst>
                <a:latin typeface="Calibri" panose="020F0502020204030204"/>
              </a:rPr>
              <a:t> has been witness</a:t>
            </a:r>
          </a:p>
          <a:p>
            <a:pPr algn="ctr" eaLnBrk="1" fontAlgn="auto" hangingPunct="1">
              <a:spcBef>
                <a:spcPts val="0"/>
              </a:spcBef>
              <a:spcAft>
                <a:spcPts val="0"/>
              </a:spcAft>
            </a:pPr>
            <a:r>
              <a:rPr lang="en-US" sz="3200" kern="0" dirty="0">
                <a:solidFill>
                  <a:prstClr val="white"/>
                </a:solidFill>
                <a:effectLst>
                  <a:outerShdw blurRad="38100" dist="38100" dir="2700000" algn="tl">
                    <a:srgbClr val="000000">
                      <a:alpha val="43137"/>
                    </a:srgbClr>
                  </a:outerShdw>
                </a:effectLst>
                <a:latin typeface="Calibri" panose="020F0502020204030204"/>
              </a:rPr>
              <a:t>Between you and the wife of your youth… she is your companion</a:t>
            </a:r>
          </a:p>
          <a:p>
            <a:pPr algn="ctr" eaLnBrk="1" fontAlgn="auto" hangingPunct="1">
              <a:spcBef>
                <a:spcPts val="0"/>
              </a:spcBef>
              <a:spcAft>
                <a:spcPts val="0"/>
              </a:spcAft>
            </a:pPr>
            <a:r>
              <a:rPr lang="en-US" sz="3200" kern="0" dirty="0">
                <a:solidFill>
                  <a:prstClr val="white"/>
                </a:solidFill>
                <a:effectLst>
                  <a:outerShdw blurRad="38100" dist="38100" dir="2700000" algn="tl">
                    <a:srgbClr val="000000">
                      <a:alpha val="43137"/>
                    </a:srgbClr>
                  </a:outerShdw>
                </a:effectLst>
                <a:latin typeface="Calibri" panose="020F0502020204030204"/>
              </a:rPr>
              <a:t>And your wife by covenant.</a:t>
            </a:r>
          </a:p>
        </p:txBody>
      </p:sp>
      <p:sp>
        <p:nvSpPr>
          <p:cNvPr id="5" name="Donut 4"/>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6"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74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858000"/>
          </a:xfrm>
          <a:solidFill>
            <a:schemeClr val="tx1"/>
          </a:solidFill>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438400" y="76201"/>
            <a:ext cx="4684712" cy="3176588"/>
          </a:xfrm>
          <a:prstGeom prst="rect">
            <a:avLst/>
          </a:prstGeom>
          <a:noFill/>
          <a:ln w="38100">
            <a:solidFill>
              <a:schemeClr val="bg1"/>
            </a:solid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438400" y="3546476"/>
            <a:ext cx="4678362" cy="3159125"/>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1909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Rectangle 2"/>
          <p:cNvSpPr/>
          <p:nvPr/>
        </p:nvSpPr>
        <p:spPr>
          <a:xfrm>
            <a:off x="2286000" y="1351508"/>
            <a:ext cx="4572000" cy="4154984"/>
          </a:xfrm>
          <a:prstGeom prst="rect">
            <a:avLst/>
          </a:prstGeom>
        </p:spPr>
        <p:txBody>
          <a:bodyPr>
            <a:spAutoFit/>
          </a:bodyPr>
          <a:lstStyle/>
          <a:p>
            <a:pPr algn="ctr" eaLnBrk="1" fontAlgn="auto" hangingPunct="1">
              <a:spcBef>
                <a:spcPts val="0"/>
              </a:spcBef>
              <a:spcAft>
                <a:spcPts val="0"/>
              </a:spcAft>
            </a:pPr>
            <a:r>
              <a:rPr lang="en-US" sz="6600" dirty="0">
                <a:solidFill>
                  <a:prstClr val="white"/>
                </a:solidFill>
                <a:latin typeface="Stencil" panose="040409050D0802020404" pitchFamily="82" charset="0"/>
              </a:rPr>
              <a:t>Proverbs</a:t>
            </a:r>
          </a:p>
          <a:p>
            <a:pPr algn="ctr" eaLnBrk="1" fontAlgn="auto" hangingPunct="1">
              <a:spcBef>
                <a:spcPts val="0"/>
              </a:spcBef>
              <a:spcAft>
                <a:spcPts val="0"/>
              </a:spcAft>
            </a:pPr>
            <a:r>
              <a:rPr lang="en-US" sz="6600" dirty="0">
                <a:solidFill>
                  <a:prstClr val="white"/>
                </a:solidFill>
                <a:latin typeface="Stencil" panose="040409050D0802020404" pitchFamily="82" charset="0"/>
              </a:rPr>
              <a:t>5</a:t>
            </a:r>
          </a:p>
          <a:p>
            <a:pPr algn="ctr" eaLnBrk="1" fontAlgn="auto" hangingPunct="1">
              <a:spcBef>
                <a:spcPts val="0"/>
              </a:spcBef>
              <a:spcAft>
                <a:spcPts val="0"/>
              </a:spcAft>
            </a:pPr>
            <a:r>
              <a:rPr lang="en-US" sz="6600" dirty="0">
                <a:solidFill>
                  <a:prstClr val="white"/>
                </a:solidFill>
                <a:latin typeface="Stencil" panose="040409050D0802020404" pitchFamily="82" charset="0"/>
              </a:rPr>
              <a:t>6</a:t>
            </a:r>
          </a:p>
          <a:p>
            <a:pPr algn="ctr" eaLnBrk="1" fontAlgn="auto" hangingPunct="1">
              <a:spcBef>
                <a:spcPts val="0"/>
              </a:spcBef>
              <a:spcAft>
                <a:spcPts val="0"/>
              </a:spcAft>
            </a:pPr>
            <a:r>
              <a:rPr lang="en-US" sz="6600" dirty="0">
                <a:solidFill>
                  <a:prstClr val="white"/>
                </a:solidFill>
                <a:latin typeface="Stencil" panose="040409050D0802020404" pitchFamily="82" charset="0"/>
              </a:rPr>
              <a:t>7</a:t>
            </a:r>
          </a:p>
        </p:txBody>
      </p:sp>
    </p:spTree>
    <p:extLst>
      <p:ext uri="{BB962C8B-B14F-4D97-AF65-F5344CB8AC3E}">
        <p14:creationId xmlns:p14="http://schemas.microsoft.com/office/powerpoint/2010/main" val="191111161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3075" name="Rectangle 3"/>
          <p:cNvSpPr>
            <a:spLocks noGrp="1" noChangeArrowheads="1"/>
          </p:cNvSpPr>
          <p:nvPr>
            <p:ph type="body" idx="1"/>
          </p:nvPr>
        </p:nvSpPr>
        <p:spPr>
          <a:xfrm>
            <a:off x="0" y="1371600"/>
            <a:ext cx="9144000" cy="5486400"/>
          </a:xfrm>
        </p:spPr>
        <p:txBody>
          <a:bodyPr/>
          <a:lstStyle/>
          <a:p>
            <a:r>
              <a:rPr lang="en-US" sz="3600" b="1" dirty="0">
                <a:solidFill>
                  <a:srgbClr val="FFFF00"/>
                </a:solidFill>
                <a:latin typeface="Arial" pitchFamily="34" charset="0"/>
              </a:rPr>
              <a:t>Eph. 5.22-24 </a:t>
            </a:r>
            <a:endParaRPr lang="en-US" sz="3600" b="1" dirty="0">
              <a:solidFill>
                <a:srgbClr val="FFFF00"/>
              </a:solidFill>
              <a:latin typeface="Arial" pitchFamily="34" charset="0"/>
              <a:cs typeface="Arial" pitchFamily="34" charset="0"/>
            </a:endParaRPr>
          </a:p>
          <a:p>
            <a:pPr lvl="1">
              <a:buNone/>
            </a:pPr>
            <a:r>
              <a:rPr lang="en-US" dirty="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Wives, submit to your own husbands, as to the Lord.  For the husband is the head of the wife even as Christ is the head of the church, his body, and is himself its Savior.  Now as the church submits to Christ, so also wives should submit in everything to their husbands.</a:t>
            </a:r>
          </a:p>
        </p:txBody>
      </p:sp>
      <p:sp>
        <p:nvSpPr>
          <p:cNvPr id="3074"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4606107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6858000"/>
          </a:xfrm>
          <a:solidFill>
            <a:schemeClr val="tx1"/>
          </a:solidFill>
        </p:spPr>
        <p:txBody>
          <a:bodyPr/>
          <a:lstStyle/>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r>
              <a:rPr lang="en-US" b="1" dirty="0">
                <a:solidFill>
                  <a:srgbClr val="FFFF00"/>
                </a:solidFill>
                <a:latin typeface="Arial Black" pitchFamily="34" charset="0"/>
              </a:rPr>
              <a:t>                    </a:t>
            </a:r>
            <a:r>
              <a:rPr lang="en-US" sz="5400" b="1" dirty="0">
                <a:solidFill>
                  <a:srgbClr val="FFFF00"/>
                </a:solidFill>
                <a:latin typeface="Arial Black" pitchFamily="34" charset="0"/>
              </a:rPr>
              <a:t>1 Peter 3</a:t>
            </a:r>
            <a:endParaRPr lang="en-US" sz="5400" b="1" dirty="0">
              <a:solidFill>
                <a:srgbClr val="FFFF00"/>
              </a:solidFill>
              <a:latin typeface="Arial" pitchFamily="34" charset="0"/>
            </a:endParaRPr>
          </a:p>
        </p:txBody>
      </p:sp>
      <p:sp>
        <p:nvSpPr>
          <p:cNvPr id="5"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husband &amp; wife</a:t>
            </a:r>
            <a:endParaRPr lang="en-US" sz="4800" b="1" dirty="0">
              <a:latin typeface="Arial" charset="0"/>
            </a:endParaRPr>
          </a:p>
        </p:txBody>
      </p:sp>
    </p:spTree>
    <p:extLst>
      <p:ext uri="{BB962C8B-B14F-4D97-AF65-F5344CB8AC3E}">
        <p14:creationId xmlns:p14="http://schemas.microsoft.com/office/powerpoint/2010/main" val="33544473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9144000" cy="6858000"/>
          </a:xfrm>
          <a:solidFill>
            <a:schemeClr val="tx1"/>
          </a:solidFill>
        </p:spPr>
        <p:txBody>
          <a:bodyPr/>
          <a:lstStyle/>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r>
              <a:rPr lang="en-US" sz="2800" b="1" dirty="0">
                <a:solidFill>
                  <a:srgbClr val="FFFF00"/>
                </a:solidFill>
                <a:latin typeface="Arial" pitchFamily="34" charset="0"/>
              </a:rPr>
              <a:t>Titus 2.3-5 </a:t>
            </a:r>
            <a:endParaRPr lang="en-US" sz="2800" b="1" dirty="0">
              <a:solidFill>
                <a:schemeClr val="bg1"/>
              </a:solidFill>
              <a:latin typeface="Arial" pitchFamily="34" charset="0"/>
            </a:endParaRPr>
          </a:p>
          <a:p>
            <a:pPr lvl="1"/>
            <a:r>
              <a:rPr lang="en-US" b="1" dirty="0">
                <a:solidFill>
                  <a:schemeClr val="bg1"/>
                </a:solidFill>
                <a:latin typeface="Arial" pitchFamily="34" charset="0"/>
              </a:rPr>
              <a:t>older women teach the younger women: </a:t>
            </a:r>
          </a:p>
          <a:p>
            <a:pPr lvl="1"/>
            <a:r>
              <a:rPr lang="en-US" b="1" dirty="0">
                <a:solidFill>
                  <a:schemeClr val="bg1"/>
                </a:solidFill>
                <a:latin typeface="Arial" pitchFamily="34" charset="0"/>
              </a:rPr>
              <a:t>“to love their husbands, to love their children, to be sensible,  pure, workers at home, kind, being subject to their own husbands”</a:t>
            </a:r>
          </a:p>
        </p:txBody>
      </p:sp>
      <p:sp>
        <p:nvSpPr>
          <p:cNvPr id="3076" name="Text Box 4"/>
          <p:cNvSpPr txBox="1">
            <a:spLocks noChangeArrowheads="1"/>
          </p:cNvSpPr>
          <p:nvPr/>
        </p:nvSpPr>
        <p:spPr bwMode="auto">
          <a:xfrm>
            <a:off x="1828800" y="5257800"/>
            <a:ext cx="5867400" cy="1366528"/>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spcBef>
                <a:spcPct val="50000"/>
              </a:spcBef>
              <a:defRPr/>
            </a:pPr>
            <a:r>
              <a:rPr lang="en-US" sz="3600" b="1" dirty="0">
                <a:solidFill>
                  <a:srgbClr val="FFFFFF"/>
                </a:solidFill>
                <a:effectLst>
                  <a:outerShdw blurRad="38100" dist="38100" dir="2700000" algn="tl">
                    <a:srgbClr val="000000"/>
                  </a:outerShdw>
                </a:effectLst>
                <a:latin typeface="Arial" charset="0"/>
              </a:rPr>
              <a:t>Gen.3:16-19;  Prov.31</a:t>
            </a:r>
          </a:p>
          <a:p>
            <a:pPr algn="ctr">
              <a:lnSpc>
                <a:spcPct val="90000"/>
              </a:lnSpc>
              <a:spcBef>
                <a:spcPct val="50000"/>
              </a:spcBef>
              <a:defRPr/>
            </a:pPr>
            <a:r>
              <a:rPr lang="en-US" sz="3600" b="1" dirty="0">
                <a:solidFill>
                  <a:srgbClr val="FFFFFF"/>
                </a:solidFill>
                <a:effectLst>
                  <a:outerShdw blurRad="38100" dist="38100" dir="2700000" algn="tl">
                    <a:srgbClr val="000000"/>
                  </a:outerShdw>
                </a:effectLst>
                <a:latin typeface="Arial" charset="0"/>
              </a:rPr>
              <a:t>1Tim.5.14;   Titus 2.5</a:t>
            </a:r>
          </a:p>
        </p:txBody>
      </p:sp>
      <p:sp>
        <p:nvSpPr>
          <p:cNvPr id="6"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331195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1+#ppt_w/2"/>
                                          </p:val>
                                        </p:tav>
                                        <p:tav tm="100000">
                                          <p:val>
                                            <p:strVal val="#ppt_x"/>
                                          </p:val>
                                        </p:tav>
                                      </p:tavLst>
                                    </p:anim>
                                    <p:anim calcmode="lin" valueType="num">
                                      <p:cBhvr additive="base">
                                        <p:cTn id="16"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autoUpdateAnimBg="0"/>
      <p:bldP spid="307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0" y="0"/>
            <a:ext cx="9144000" cy="6858000"/>
          </a:xfrm>
          <a:solidFill>
            <a:schemeClr val="tx1"/>
          </a:solidFill>
        </p:spPr>
        <p:txBody>
          <a:bodyPr/>
          <a:lstStyle/>
          <a:p>
            <a:pPr>
              <a:buNone/>
            </a:pPr>
            <a:endParaRPr lang="en-US" sz="2600" b="1" dirty="0">
              <a:solidFill>
                <a:schemeClr val="bg1"/>
              </a:solidFill>
              <a:latin typeface="Arial" pitchFamily="34" charset="0"/>
            </a:endParaRPr>
          </a:p>
          <a:p>
            <a:endParaRPr lang="en-US" sz="2600" b="1" dirty="0">
              <a:solidFill>
                <a:schemeClr val="bg1"/>
              </a:solidFill>
              <a:latin typeface="Arial" pitchFamily="34" charset="0"/>
            </a:endParaRPr>
          </a:p>
          <a:p>
            <a:endParaRPr lang="en-US" sz="2600" b="1" dirty="0">
              <a:solidFill>
                <a:schemeClr val="bg1"/>
              </a:solidFill>
              <a:latin typeface="Arial" pitchFamily="34" charset="0"/>
            </a:endParaRPr>
          </a:p>
          <a:p>
            <a:r>
              <a:rPr lang="en-US" sz="3600" b="1" dirty="0">
                <a:solidFill>
                  <a:srgbClr val="FFFF00"/>
                </a:solidFill>
                <a:latin typeface="Arial Black" pitchFamily="34" charset="0"/>
              </a:rPr>
              <a:t>Proverbs 31.10-31</a:t>
            </a:r>
          </a:p>
          <a:p>
            <a:r>
              <a:rPr lang="en-US" sz="2600" b="1" dirty="0">
                <a:solidFill>
                  <a:schemeClr val="bg1"/>
                </a:solidFill>
                <a:latin typeface="Arial" pitchFamily="34" charset="0"/>
              </a:rPr>
              <a:t>an excellent wife, her worth is far above rubies   [10]</a:t>
            </a:r>
          </a:p>
          <a:p>
            <a:r>
              <a:rPr lang="en-US" sz="2600" b="1" dirty="0">
                <a:solidFill>
                  <a:schemeClr val="bg1"/>
                </a:solidFill>
                <a:latin typeface="Arial" pitchFamily="34" charset="0"/>
              </a:rPr>
              <a:t>the heart of her husband trusts in her                   [11]</a:t>
            </a:r>
          </a:p>
          <a:p>
            <a:r>
              <a:rPr lang="en-US" sz="2600" b="1" dirty="0">
                <a:solidFill>
                  <a:schemeClr val="bg1"/>
                </a:solidFill>
                <a:latin typeface="Arial" pitchFamily="34" charset="0"/>
              </a:rPr>
              <a:t>she does him good and not evil                             [12]</a:t>
            </a:r>
          </a:p>
          <a:p>
            <a:r>
              <a:rPr lang="en-US" sz="2600" b="1" dirty="0">
                <a:solidFill>
                  <a:schemeClr val="bg1"/>
                </a:solidFill>
                <a:latin typeface="Arial" pitchFamily="34" charset="0"/>
              </a:rPr>
              <a:t>she stretches out her hands to the needy             [20]</a:t>
            </a:r>
          </a:p>
          <a:p>
            <a:r>
              <a:rPr lang="en-US" sz="2600" b="1" dirty="0">
                <a:solidFill>
                  <a:schemeClr val="bg1"/>
                </a:solidFill>
                <a:latin typeface="Arial" pitchFamily="34" charset="0"/>
              </a:rPr>
              <a:t>she looks well to the ways of her household        [27]</a:t>
            </a:r>
          </a:p>
          <a:p>
            <a:r>
              <a:rPr lang="en-US" sz="2600" b="1" dirty="0">
                <a:solidFill>
                  <a:schemeClr val="bg1"/>
                </a:solidFill>
                <a:latin typeface="Arial" pitchFamily="34" charset="0"/>
              </a:rPr>
              <a:t>strength and dignity are her clothing                    [25]</a:t>
            </a:r>
          </a:p>
          <a:p>
            <a:r>
              <a:rPr lang="en-US" sz="2600" b="1" dirty="0">
                <a:solidFill>
                  <a:schemeClr val="bg1"/>
                </a:solidFill>
                <a:latin typeface="Arial" pitchFamily="34" charset="0"/>
              </a:rPr>
              <a:t>law of kindness is on her tongue                           [26]</a:t>
            </a:r>
            <a:r>
              <a:rPr lang="en-US" sz="2400" b="1" dirty="0">
                <a:solidFill>
                  <a:schemeClr val="bg1"/>
                </a:solidFill>
                <a:latin typeface="Arial" pitchFamily="34" charset="0"/>
              </a:rPr>
              <a:t> </a:t>
            </a:r>
          </a:p>
        </p:txBody>
      </p:sp>
      <p:sp>
        <p:nvSpPr>
          <p:cNvPr id="9"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596049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05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6858000"/>
          </a:xfrm>
          <a:solidFill>
            <a:schemeClr val="tx1"/>
          </a:solidFill>
        </p:spPr>
        <p:txBody>
          <a:bodyPr/>
          <a:lstStyle/>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r>
              <a:rPr lang="en-US" b="1" dirty="0">
                <a:solidFill>
                  <a:srgbClr val="FFFF00"/>
                </a:solidFill>
                <a:latin typeface="Arial Black" pitchFamily="34" charset="0"/>
              </a:rPr>
              <a:t>1Cor.7.   </a:t>
            </a:r>
            <a:endParaRPr lang="en-US" sz="2600" b="1" dirty="0">
              <a:solidFill>
                <a:schemeClr val="bg1"/>
              </a:solidFill>
              <a:latin typeface="Arial Black" pitchFamily="34" charset="0"/>
            </a:endParaRPr>
          </a:p>
          <a:p>
            <a:r>
              <a:rPr lang="en-US" sz="3000" b="1" dirty="0">
                <a:solidFill>
                  <a:schemeClr val="bg1"/>
                </a:solidFill>
                <a:latin typeface="Arial" pitchFamily="34" charset="0"/>
              </a:rPr>
              <a:t>defraud not one another</a:t>
            </a:r>
          </a:p>
          <a:p>
            <a:pPr marL="0" indent="0">
              <a:buNone/>
            </a:pPr>
            <a:r>
              <a:rPr lang="en-US" sz="3000" b="1" dirty="0">
                <a:solidFill>
                  <a:schemeClr val="bg1"/>
                </a:solidFill>
                <a:latin typeface="Arial" pitchFamily="34" charset="0"/>
              </a:rPr>
              <a:t>             husband</a:t>
            </a:r>
          </a:p>
          <a:p>
            <a:pPr marL="0" indent="0">
              <a:buNone/>
            </a:pPr>
            <a:r>
              <a:rPr lang="en-US" sz="3000" b="1" dirty="0">
                <a:solidFill>
                  <a:schemeClr val="bg1"/>
                </a:solidFill>
                <a:latin typeface="Arial" pitchFamily="34" charset="0"/>
              </a:rPr>
              <a:t>              wife</a:t>
            </a:r>
          </a:p>
          <a:p>
            <a:r>
              <a:rPr lang="en-US" sz="3000" b="1" dirty="0">
                <a:solidFill>
                  <a:schemeClr val="bg1"/>
                </a:solidFill>
                <a:latin typeface="Arial" pitchFamily="34" charset="0"/>
              </a:rPr>
              <a:t>     “one flesh”  God’s plan / fund. &amp; beneficial</a:t>
            </a:r>
            <a:endParaRPr lang="en-US" sz="2400" b="1" dirty="0">
              <a:solidFill>
                <a:schemeClr val="bg1"/>
              </a:solidFill>
              <a:latin typeface="Arial" pitchFamily="34" charset="0"/>
            </a:endParaRPr>
          </a:p>
          <a:p>
            <a:r>
              <a:rPr lang="en-US" sz="3000" b="1" dirty="0">
                <a:solidFill>
                  <a:schemeClr val="bg1"/>
                </a:solidFill>
                <a:latin typeface="Arial" pitchFamily="34" charset="0"/>
              </a:rPr>
              <a:t>      considerate </a:t>
            </a:r>
            <a:r>
              <a:rPr lang="en-US" sz="3000" b="1" dirty="0">
                <a:solidFill>
                  <a:srgbClr val="FFFF00"/>
                </a:solidFill>
                <a:latin typeface="Arial" pitchFamily="34" charset="0"/>
              </a:rPr>
              <a:t>(1 Cor.7; Mt. 7.12; Php.2 )</a:t>
            </a:r>
          </a:p>
          <a:p>
            <a:r>
              <a:rPr lang="en-US" sz="3000" b="1" dirty="0">
                <a:solidFill>
                  <a:schemeClr val="bg1"/>
                </a:solidFill>
                <a:latin typeface="Arial" pitchFamily="34" charset="0"/>
              </a:rPr>
              <a:t>      secure </a:t>
            </a:r>
            <a:r>
              <a:rPr lang="en-US" sz="3000" b="1" dirty="0">
                <a:solidFill>
                  <a:srgbClr val="FFFF00"/>
                </a:solidFill>
                <a:latin typeface="Arial" pitchFamily="34" charset="0"/>
              </a:rPr>
              <a:t>(Pr.31 / Pr.5-7)</a:t>
            </a:r>
          </a:p>
          <a:p>
            <a:r>
              <a:rPr lang="en-US" sz="3000" b="1" dirty="0">
                <a:solidFill>
                  <a:schemeClr val="bg1"/>
                </a:solidFill>
                <a:latin typeface="Arial" pitchFamily="34" charset="0"/>
              </a:rPr>
              <a:t>      impassioned </a:t>
            </a:r>
            <a:r>
              <a:rPr lang="en-US" sz="3000" b="1" dirty="0">
                <a:solidFill>
                  <a:srgbClr val="FFFF00"/>
                </a:solidFill>
                <a:latin typeface="Arial" pitchFamily="34" charset="0"/>
              </a:rPr>
              <a:t>(Prov.5)</a:t>
            </a:r>
          </a:p>
          <a:p>
            <a:r>
              <a:rPr lang="en-US" sz="3000" b="1" dirty="0">
                <a:solidFill>
                  <a:schemeClr val="bg1"/>
                </a:solidFill>
                <a:latin typeface="Arial" pitchFamily="34" charset="0"/>
              </a:rPr>
              <a:t>      loving </a:t>
            </a:r>
            <a:r>
              <a:rPr lang="en-US" sz="3000" b="1" dirty="0">
                <a:solidFill>
                  <a:srgbClr val="FFFF00"/>
                </a:solidFill>
                <a:latin typeface="Arial" pitchFamily="34" charset="0"/>
              </a:rPr>
              <a:t>(Eph.5/ Titus 2)</a:t>
            </a:r>
            <a:endParaRPr lang="en-US" sz="2400" b="1" dirty="0">
              <a:solidFill>
                <a:srgbClr val="FFFF00"/>
              </a:solidFill>
              <a:latin typeface="Arial" pitchFamily="34" charset="0"/>
            </a:endParaRPr>
          </a:p>
        </p:txBody>
      </p:sp>
      <p:sp>
        <p:nvSpPr>
          <p:cNvPr id="5"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husband &amp; wife</a:t>
            </a:r>
            <a:endParaRPr lang="en-US" sz="4800" b="1" dirty="0">
              <a:latin typeface="Arial" charset="0"/>
            </a:endParaRPr>
          </a:p>
        </p:txBody>
      </p:sp>
    </p:spTree>
    <p:extLst>
      <p:ext uri="{BB962C8B-B14F-4D97-AF65-F5344CB8AC3E}">
        <p14:creationId xmlns:p14="http://schemas.microsoft.com/office/powerpoint/2010/main" val="9665912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2" name="Oval Callout 1"/>
          <p:cNvSpPr/>
          <p:nvPr/>
        </p:nvSpPr>
        <p:spPr bwMode="auto">
          <a:xfrm rot="150733">
            <a:off x="398711" y="682993"/>
            <a:ext cx="4688983" cy="3429000"/>
          </a:xfrm>
          <a:prstGeom prst="wedgeEllipseCallout">
            <a:avLst>
              <a:gd name="adj1" fmla="val -44271"/>
              <a:gd name="adj2" fmla="val 59633"/>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7" name="Oval Callout 6"/>
          <p:cNvSpPr/>
          <p:nvPr/>
        </p:nvSpPr>
        <p:spPr bwMode="auto">
          <a:xfrm rot="670776">
            <a:off x="3776009" y="655276"/>
            <a:ext cx="4725353" cy="34290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343997" lon="1867113" rev="542501"/>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5" name="Rectangle 2"/>
          <p:cNvSpPr txBox="1">
            <a:spLocks noChangeArrowheads="1"/>
          </p:cNvSpPr>
          <p:nvPr/>
        </p:nvSpPr>
        <p:spPr bwMode="auto">
          <a:xfrm>
            <a:off x="4572000" y="5181600"/>
            <a:ext cx="35052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Prov. 21.9 </a:t>
            </a:r>
          </a:p>
          <a:p>
            <a:pPr>
              <a:defRPr/>
            </a:pPr>
            <a:r>
              <a:rPr lang="en-US" sz="4800" b="1" kern="0" dirty="0">
                <a:solidFill>
                  <a:schemeClr val="bg1"/>
                </a:solidFill>
                <a:effectLst>
                  <a:outerShdw blurRad="38100" dist="38100" dir="2700000" algn="tl">
                    <a:srgbClr val="000000"/>
                  </a:outerShdw>
                </a:effectLst>
                <a:latin typeface="Arial" charset="0"/>
              </a:rPr>
              <a:t>27.15</a:t>
            </a:r>
            <a:endParaRPr lang="en-US" sz="4800" b="1" kern="0" dirty="0">
              <a:latin typeface="Arial" charset="0"/>
            </a:endParaRPr>
          </a:p>
        </p:txBody>
      </p:sp>
      <p:sp>
        <p:nvSpPr>
          <p:cNvPr id="6" name="Rectangle 2"/>
          <p:cNvSpPr txBox="1">
            <a:spLocks noChangeArrowheads="1"/>
          </p:cNvSpPr>
          <p:nvPr/>
        </p:nvSpPr>
        <p:spPr bwMode="auto">
          <a:xfrm>
            <a:off x="1066800" y="5181600"/>
            <a:ext cx="33528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Col. </a:t>
            </a:r>
          </a:p>
          <a:p>
            <a:pPr>
              <a:defRPr/>
            </a:pPr>
            <a:r>
              <a:rPr lang="en-US" sz="4800" b="1" kern="0" dirty="0">
                <a:solidFill>
                  <a:schemeClr val="bg1"/>
                </a:solidFill>
                <a:effectLst>
                  <a:outerShdw blurRad="38100" dist="38100" dir="2700000" algn="tl">
                    <a:srgbClr val="000000"/>
                  </a:outerShdw>
                </a:effectLst>
                <a:latin typeface="Arial" charset="0"/>
              </a:rPr>
              <a:t>3.19</a:t>
            </a:r>
            <a:endParaRPr lang="en-US" sz="4800" b="1" kern="0" dirty="0">
              <a:latin typeface="Arial" charset="0"/>
            </a:endParaRPr>
          </a:p>
        </p:txBody>
      </p:sp>
    </p:spTree>
    <p:extLst>
      <p:ext uri="{BB962C8B-B14F-4D97-AF65-F5344CB8AC3E}">
        <p14:creationId xmlns:p14="http://schemas.microsoft.com/office/powerpoint/2010/main" val="36108000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Text Box 4"/>
          <p:cNvSpPr txBox="1">
            <a:spLocks noChangeArrowheads="1"/>
          </p:cNvSpPr>
          <p:nvPr/>
        </p:nvSpPr>
        <p:spPr bwMode="auto">
          <a:xfrm>
            <a:off x="533400" y="604595"/>
            <a:ext cx="8077200" cy="5539978"/>
          </a:xfrm>
          <a:prstGeom prst="rect">
            <a:avLst/>
          </a:prstGeom>
          <a:solidFill>
            <a:schemeClr val="bg1">
              <a:lumMod val="9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r>
              <a:rPr lang="en-US" sz="2800" b="1" dirty="0">
                <a:solidFill>
                  <a:srgbClr val="000000"/>
                </a:solidFill>
                <a:latin typeface="Arial" pitchFamily="34" charset="0"/>
                <a:cs typeface="Arial" pitchFamily="34" charset="0"/>
              </a:rPr>
              <a:t> </a:t>
            </a:r>
          </a:p>
          <a:p>
            <a:pPr>
              <a:spcBef>
                <a:spcPct val="50000"/>
              </a:spcBef>
              <a:defRPr/>
            </a:pPr>
            <a:r>
              <a:rPr lang="en-US" sz="3200" b="1" dirty="0">
                <a:solidFill>
                  <a:srgbClr val="000000"/>
                </a:solidFill>
                <a:latin typeface="Arial" pitchFamily="34" charset="0"/>
                <a:cs typeface="Arial" pitchFamily="34" charset="0"/>
              </a:rPr>
              <a:t>tension, </a:t>
            </a:r>
          </a:p>
          <a:p>
            <a:pPr>
              <a:spcBef>
                <a:spcPct val="50000"/>
              </a:spcBef>
              <a:defRPr/>
            </a:pPr>
            <a:r>
              <a:rPr lang="en-US" sz="3200" b="1" dirty="0">
                <a:solidFill>
                  <a:srgbClr val="000000"/>
                </a:solidFill>
                <a:latin typeface="Arial" pitchFamily="34" charset="0"/>
                <a:cs typeface="Arial" pitchFamily="34" charset="0"/>
              </a:rPr>
              <a:t>frustration, </a:t>
            </a:r>
          </a:p>
          <a:p>
            <a:pPr>
              <a:spcBef>
                <a:spcPct val="50000"/>
              </a:spcBef>
              <a:defRPr/>
            </a:pPr>
            <a:r>
              <a:rPr lang="en-US" sz="3200" b="1" dirty="0">
                <a:solidFill>
                  <a:srgbClr val="000000"/>
                </a:solidFill>
                <a:latin typeface="Arial" pitchFamily="34" charset="0"/>
                <a:cs typeface="Arial" pitchFamily="34" charset="0"/>
              </a:rPr>
              <a:t>irritableness</a:t>
            </a:r>
            <a:endParaRPr lang="en-US" sz="3200" dirty="0">
              <a:solidFill>
                <a:srgbClr val="000000"/>
              </a:solidFill>
              <a:latin typeface="Arial" pitchFamily="34" charset="0"/>
              <a:cs typeface="Arial" pitchFamily="34" charset="0"/>
            </a:endParaRPr>
          </a:p>
        </p:txBody>
      </p:sp>
      <p:sp>
        <p:nvSpPr>
          <p:cNvPr id="6" name="Line 5"/>
          <p:cNvSpPr>
            <a:spLocks noChangeShapeType="1"/>
          </p:cNvSpPr>
          <p:nvPr/>
        </p:nvSpPr>
        <p:spPr bwMode="auto">
          <a:xfrm flipV="1">
            <a:off x="2819400" y="1054387"/>
            <a:ext cx="5334000" cy="3543888"/>
          </a:xfrm>
          <a:prstGeom prst="line">
            <a:avLst/>
          </a:prstGeom>
          <a:noFill/>
          <a:ln w="114300">
            <a:solidFill>
              <a:srgbClr val="FF000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8" name="Line 6"/>
          <p:cNvSpPr>
            <a:spLocks noChangeShapeType="1"/>
          </p:cNvSpPr>
          <p:nvPr/>
        </p:nvSpPr>
        <p:spPr bwMode="auto">
          <a:xfrm>
            <a:off x="2667000" y="1366845"/>
            <a:ext cx="5486400" cy="3814756"/>
          </a:xfrm>
          <a:prstGeom prst="line">
            <a:avLst/>
          </a:prstGeom>
          <a:noFill/>
          <a:ln w="114300">
            <a:solidFill>
              <a:srgbClr val="00B05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9" name="Text Box 7"/>
          <p:cNvSpPr txBox="1">
            <a:spLocks noChangeArrowheads="1"/>
          </p:cNvSpPr>
          <p:nvPr/>
        </p:nvSpPr>
        <p:spPr bwMode="auto">
          <a:xfrm>
            <a:off x="685800" y="762002"/>
            <a:ext cx="28194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00"/>
                </a:solidFill>
                <a:latin typeface="Arial" pitchFamily="34" charset="0"/>
                <a:cs typeface="Arial" pitchFamily="34" charset="0"/>
              </a:rPr>
              <a:t>effectiveness</a:t>
            </a:r>
            <a:endParaRPr lang="en-US" sz="3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63942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a:solidFill>
            <a:srgbClr val="002060"/>
          </a:solidFill>
        </p:spPr>
        <p:style>
          <a:lnRef idx="0">
            <a:schemeClr val="accent6"/>
          </a:lnRef>
          <a:fillRef idx="3">
            <a:schemeClr val="accent6"/>
          </a:fillRef>
          <a:effectRef idx="3">
            <a:schemeClr val="accent6"/>
          </a:effectRef>
          <a:fontRef idx="minor">
            <a:schemeClr val="lt1"/>
          </a:fontRef>
        </p:style>
        <p:txBody>
          <a:bodyPr/>
          <a:lstStyle/>
          <a:p>
            <a:pPr>
              <a:defRPr/>
            </a:pPr>
            <a:r>
              <a:rPr lang="en-US" sz="3600" b="1" dirty="0">
                <a:solidFill>
                  <a:schemeClr val="bg1"/>
                </a:solidFill>
                <a:effectLst>
                  <a:outerShdw blurRad="38100" dist="38100" dir="2700000" algn="tl">
                    <a:srgbClr val="000000"/>
                  </a:outerShdw>
                </a:effectLst>
                <a:latin typeface="Tahoma" pitchFamily="34" charset="0"/>
              </a:rPr>
              <a:t>speaking with kindness</a:t>
            </a:r>
            <a:endParaRPr lang="en-US" dirty="0"/>
          </a:p>
        </p:txBody>
      </p:sp>
      <p:sp>
        <p:nvSpPr>
          <p:cNvPr id="29699" name="Rectangle 3"/>
          <p:cNvSpPr>
            <a:spLocks noGrp="1" noChangeArrowheads="1"/>
          </p:cNvSpPr>
          <p:nvPr>
            <p:ph type="body" idx="1"/>
          </p:nvPr>
        </p:nvSpPr>
        <p:spPr>
          <a:xfrm>
            <a:off x="0" y="838200"/>
            <a:ext cx="8991600" cy="5715000"/>
          </a:xfrm>
        </p:spPr>
        <p:txBody>
          <a:bodyPr/>
          <a:lstStyle/>
          <a:p>
            <a:r>
              <a:rPr lang="en-US" sz="3600" b="1" dirty="0">
                <a:latin typeface="Tahoma" pitchFamily="34" charset="0"/>
              </a:rPr>
              <a:t>Eph. 4.15					</a:t>
            </a:r>
            <a:r>
              <a:rPr lang="en-US" b="1" dirty="0">
                <a:latin typeface="Tahoma" pitchFamily="34" charset="0"/>
              </a:rPr>
              <a:t>              	</a:t>
            </a:r>
            <a:r>
              <a:rPr lang="en-US" dirty="0">
                <a:latin typeface="Tahoma" pitchFamily="34" charset="0"/>
              </a:rPr>
              <a:t>speaking the truth in love 			     </a:t>
            </a:r>
          </a:p>
          <a:p>
            <a:r>
              <a:rPr lang="en-US" sz="3600" b="1" dirty="0">
                <a:latin typeface="Tahoma" pitchFamily="34" charset="0"/>
              </a:rPr>
              <a:t>Prov.25:15</a:t>
            </a:r>
            <a:r>
              <a:rPr lang="en-US" b="1" dirty="0">
                <a:latin typeface="Tahoma" pitchFamily="34" charset="0"/>
              </a:rPr>
              <a:t>   						    	</a:t>
            </a:r>
            <a:r>
              <a:rPr lang="en-US" dirty="0">
                <a:latin typeface="Tahoma" pitchFamily="34" charset="0"/>
              </a:rPr>
              <a:t>a soft tongue breaks the bone 	</a:t>
            </a:r>
          </a:p>
          <a:p>
            <a:r>
              <a:rPr lang="en-US" sz="3600" b="1" dirty="0">
                <a:latin typeface="Tahoma" pitchFamily="34" charset="0"/>
              </a:rPr>
              <a:t>Prov.15:1</a:t>
            </a:r>
            <a:r>
              <a:rPr lang="en-US" dirty="0">
                <a:latin typeface="Tahoma" pitchFamily="34" charset="0"/>
              </a:rPr>
              <a:t>						          	A soft answer </a:t>
            </a:r>
            <a:r>
              <a:rPr lang="en-US" dirty="0" err="1">
                <a:latin typeface="Tahoma" pitchFamily="34" charset="0"/>
              </a:rPr>
              <a:t>turneth</a:t>
            </a:r>
            <a:r>
              <a:rPr lang="en-US" dirty="0">
                <a:latin typeface="Tahoma" pitchFamily="34" charset="0"/>
              </a:rPr>
              <a:t> away wrath:       	but grievous words stir up anger</a:t>
            </a:r>
          </a:p>
          <a:p>
            <a:pPr>
              <a:buFontTx/>
              <a:buNone/>
            </a:pPr>
            <a:r>
              <a:rPr lang="en-US" b="1" dirty="0">
                <a:latin typeface="Tahoma" pitchFamily="34" charset="0"/>
              </a:rPr>
              <a:t>   	</a:t>
            </a:r>
            <a:endParaRPr lang="en-US" i="1" dirty="0">
              <a:latin typeface="Tahoma" pitchFamily="34" charset="0"/>
            </a:endParaRPr>
          </a:p>
        </p:txBody>
      </p:sp>
      <p:sp>
        <p:nvSpPr>
          <p:cNvPr id="29700" name="Text Box 4"/>
          <p:cNvSpPr txBox="1">
            <a:spLocks noChangeArrowheads="1"/>
          </p:cNvSpPr>
          <p:nvPr/>
        </p:nvSpPr>
        <p:spPr bwMode="auto">
          <a:xfrm>
            <a:off x="10668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Prov.    31:26</a:t>
            </a:r>
            <a:endParaRPr lang="en-US" sz="3200" dirty="0">
              <a:solidFill>
                <a:srgbClr val="FFFFFF"/>
              </a:solidFill>
            </a:endParaRPr>
          </a:p>
        </p:txBody>
      </p:sp>
      <p:sp>
        <p:nvSpPr>
          <p:cNvPr id="29701" name="Text Box 5"/>
          <p:cNvSpPr txBox="1">
            <a:spLocks noChangeArrowheads="1"/>
          </p:cNvSpPr>
          <p:nvPr/>
        </p:nvSpPr>
        <p:spPr bwMode="auto">
          <a:xfrm>
            <a:off x="55626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Mt. 7:12</a:t>
            </a:r>
            <a:endParaRPr lang="en-US" sz="3200" dirty="0">
              <a:solidFill>
                <a:srgbClr val="FFFFFF"/>
              </a:solidFill>
            </a:endParaRPr>
          </a:p>
        </p:txBody>
      </p:sp>
      <p:sp>
        <p:nvSpPr>
          <p:cNvPr id="6" name="Text Box 4"/>
          <p:cNvSpPr txBox="1">
            <a:spLocks noChangeArrowheads="1"/>
          </p:cNvSpPr>
          <p:nvPr/>
        </p:nvSpPr>
        <p:spPr bwMode="auto">
          <a:xfrm>
            <a:off x="0" y="6100869"/>
            <a:ext cx="9144000" cy="75713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20000"/>
              </a:lnSpc>
              <a:defRPr/>
            </a:pPr>
            <a:r>
              <a:rPr lang="en-US" sz="3600" b="1" dirty="0">
                <a:solidFill>
                  <a:srgbClr val="FFFFFF"/>
                </a:solidFill>
                <a:latin typeface="Tahoma" pitchFamily="34" charset="0"/>
              </a:rPr>
              <a:t>PROVERBS 18:21</a:t>
            </a:r>
          </a:p>
        </p:txBody>
      </p:sp>
      <p:sp>
        <p:nvSpPr>
          <p:cNvPr id="7" name="Text Box 4"/>
          <p:cNvSpPr txBox="1">
            <a:spLocks noChangeArrowheads="1"/>
          </p:cNvSpPr>
          <p:nvPr/>
        </p:nvSpPr>
        <p:spPr bwMode="auto">
          <a:xfrm>
            <a:off x="333375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Col.    3:19</a:t>
            </a:r>
            <a:endParaRPr lang="en-US" sz="3200" dirty="0">
              <a:solidFill>
                <a:srgbClr val="FFFFFF"/>
              </a:solidFill>
            </a:endParaRPr>
          </a:p>
        </p:txBody>
      </p:sp>
    </p:spTree>
    <p:extLst>
      <p:ext uri="{BB962C8B-B14F-4D97-AF65-F5344CB8AC3E}">
        <p14:creationId xmlns:p14="http://schemas.microsoft.com/office/powerpoint/2010/main" val="17104203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6858000"/>
          </a:xfrm>
          <a:solidFill>
            <a:schemeClr val="tx1"/>
          </a:solidFill>
        </p:spPr>
        <p:txBody>
          <a:bodyPr/>
          <a:lstStyle/>
          <a:p>
            <a:r>
              <a:rPr lang="en-US" sz="6000" i="1" dirty="0">
                <a:solidFill>
                  <a:srgbClr val="FFFF00"/>
                </a:solidFill>
                <a:latin typeface="Calibri" panose="020F0502020204030204" pitchFamily="34" charset="0"/>
              </a:rPr>
              <a:t>specific area …</a:t>
            </a:r>
            <a:br>
              <a:rPr lang="en-US" sz="6000" i="1" dirty="0">
                <a:solidFill>
                  <a:srgbClr val="FFFF00"/>
                </a:solidFill>
                <a:latin typeface="Calibri" panose="020F0502020204030204" pitchFamily="34" charset="0"/>
              </a:rPr>
            </a:b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“sorry apologies“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vs.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sorrow &amp; apology</a:t>
            </a:r>
            <a:br>
              <a:rPr lang="en-US" sz="6000" i="1" dirty="0">
                <a:solidFill>
                  <a:schemeClr val="bg1"/>
                </a:solidFill>
                <a:latin typeface="Calibri" panose="020F0502020204030204" pitchFamily="34" charset="0"/>
              </a:rPr>
            </a:br>
            <a:endParaRPr lang="en-US" sz="60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632666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The crying need</a:t>
            </a:r>
            <a:br>
              <a:rPr lang="en-US" sz="4800" b="1" dirty="0">
                <a:solidFill>
                  <a:schemeClr val="bg1"/>
                </a:solidFill>
                <a:latin typeface="Arial" pitchFamily="34" charset="0"/>
              </a:rPr>
            </a:br>
            <a:r>
              <a:rPr lang="en-US" sz="4800" b="1" dirty="0">
                <a:solidFill>
                  <a:schemeClr val="bg1"/>
                </a:solidFill>
                <a:latin typeface="Arial" pitchFamily="34" charset="0"/>
              </a:rPr>
              <a:t>in our culture is not better houses…</a:t>
            </a: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it’s better homes.</a:t>
            </a:r>
            <a:endParaRPr lang="en-US" b="1" dirty="0">
              <a:latin typeface="Arial" pitchFamily="34" charset="0"/>
            </a:endParaRPr>
          </a:p>
        </p:txBody>
      </p:sp>
    </p:spTree>
    <p:extLst>
      <p:ext uri="{BB962C8B-B14F-4D97-AF65-F5344CB8AC3E}">
        <p14:creationId xmlns:p14="http://schemas.microsoft.com/office/powerpoint/2010/main" val="56787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8435" name="Rectangle 3"/>
          <p:cNvSpPr>
            <a:spLocks noGrp="1" noChangeArrowheads="1"/>
          </p:cNvSpPr>
          <p:nvPr>
            <p:ph type="body" sz="half" idx="1"/>
          </p:nvPr>
        </p:nvSpPr>
        <p:spPr>
          <a:xfrm>
            <a:off x="304800" y="1143000"/>
            <a:ext cx="4038600" cy="5486400"/>
          </a:xfrm>
          <a:solidFill>
            <a:schemeClr val="bg1"/>
          </a:solidFill>
        </p:spPr>
        <p:txBody>
          <a:bodyPr/>
          <a:lstStyle/>
          <a:p>
            <a:pPr>
              <a:lnSpc>
                <a:spcPct val="110000"/>
              </a:lnSpc>
            </a:pPr>
            <a:r>
              <a:rPr lang="en-US" altLang="en-US" sz="3200" dirty="0">
                <a:latin typeface="Tahoma" pitchFamily="34" charset="0"/>
              </a:rPr>
              <a:t>the minimizing apology</a:t>
            </a:r>
          </a:p>
          <a:p>
            <a:pPr>
              <a:lnSpc>
                <a:spcPct val="110000"/>
              </a:lnSpc>
            </a:pPr>
            <a:r>
              <a:rPr lang="en-US" altLang="en-US" sz="3200" dirty="0">
                <a:solidFill>
                  <a:schemeClr val="bg1"/>
                </a:solidFill>
                <a:latin typeface="Tahoma" pitchFamily="34" charset="0"/>
              </a:rPr>
              <a:t>the accusation apology</a:t>
            </a:r>
          </a:p>
          <a:p>
            <a:pPr>
              <a:lnSpc>
                <a:spcPct val="110000"/>
              </a:lnSpc>
            </a:pPr>
            <a:r>
              <a:rPr lang="en-US" altLang="en-US" sz="3200" dirty="0">
                <a:solidFill>
                  <a:schemeClr val="bg1"/>
                </a:solidFill>
                <a:latin typeface="Tahoma" pitchFamily="34" charset="0"/>
              </a:rPr>
              <a:t>the “hypothetical” apology</a:t>
            </a:r>
          </a:p>
          <a:p>
            <a:pPr>
              <a:lnSpc>
                <a:spcPct val="110000"/>
              </a:lnSpc>
            </a:pPr>
            <a:r>
              <a:rPr lang="en-US" altLang="en-US" sz="3200" dirty="0">
                <a:solidFill>
                  <a:schemeClr val="bg1"/>
                </a:solidFill>
                <a:latin typeface="Tahoma" pitchFamily="34" charset="0"/>
              </a:rPr>
              <a:t>the “I’m sorry, but…” apology</a:t>
            </a:r>
          </a:p>
          <a:p>
            <a:pPr>
              <a:lnSpc>
                <a:spcPct val="110000"/>
              </a:lnSpc>
            </a:pPr>
            <a:r>
              <a:rPr lang="en-US" altLang="en-US" sz="3200" dirty="0">
                <a:solidFill>
                  <a:schemeClr val="bg1"/>
                </a:solidFill>
                <a:latin typeface="Tahoma" pitchFamily="34" charset="0"/>
              </a:rPr>
              <a:t>the angry apology</a:t>
            </a:r>
            <a:endParaRPr lang="en-US" altLang="en-US" sz="3000" dirty="0">
              <a:solidFill>
                <a:schemeClr val="bg1"/>
              </a:solidFill>
              <a:latin typeface="Tahoma" pitchFamily="34" charset="0"/>
            </a:endParaRPr>
          </a:p>
        </p:txBody>
      </p:sp>
      <p:sp>
        <p:nvSpPr>
          <p:cNvPr id="18440" name="Text Box 8"/>
          <p:cNvSpPr txBox="1">
            <a:spLocks noChangeArrowheads="1"/>
          </p:cNvSpPr>
          <p:nvPr/>
        </p:nvSpPr>
        <p:spPr bwMode="auto">
          <a:xfrm>
            <a:off x="4007639" y="4724400"/>
            <a:ext cx="4876800" cy="156966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a:t>
            </a:r>
            <a:br>
              <a:rPr lang="en-US" altLang="en-US" sz="3200" dirty="0">
                <a:solidFill>
                  <a:schemeClr val="bg1"/>
                </a:solidFill>
                <a:latin typeface="Arial" panose="020B0604020202020204" pitchFamily="34" charset="0"/>
                <a:cs typeface="Arial" panose="020B0604020202020204" pitchFamily="34" charset="0"/>
              </a:rPr>
            </a:br>
            <a:r>
              <a:rPr lang="en-US" altLang="en-US" sz="3200" dirty="0">
                <a:solidFill>
                  <a:schemeClr val="bg1"/>
                </a:solidFill>
                <a:latin typeface="Arial" panose="020B0604020202020204" pitchFamily="34" charset="0"/>
                <a:cs typeface="Arial" panose="020B0604020202020204" pitchFamily="34" charset="0"/>
              </a:rPr>
              <a:t>NO BIG DEAL. MAYBE I WASN’T PERFECT.</a:t>
            </a:r>
          </a:p>
        </p:txBody>
      </p:sp>
      <p:sp>
        <p:nvSpPr>
          <p:cNvPr id="8" name="Oval Callout 7"/>
          <p:cNvSpPr/>
          <p:nvPr/>
        </p:nvSpPr>
        <p:spPr bwMode="auto">
          <a:xfrm>
            <a:off x="3917161" y="325165"/>
            <a:ext cx="4967278" cy="1559801"/>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Perhaps I made a mistake</a:t>
            </a:r>
          </a:p>
        </p:txBody>
      </p:sp>
      <p:sp>
        <p:nvSpPr>
          <p:cNvPr id="9" name="Oval Callout 8"/>
          <p:cNvSpPr/>
          <p:nvPr/>
        </p:nvSpPr>
        <p:spPr bwMode="auto">
          <a:xfrm>
            <a:off x="3702839" y="1291779"/>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Maybe my reaction wasn’t the best</a:t>
            </a:r>
          </a:p>
        </p:txBody>
      </p:sp>
      <p:sp>
        <p:nvSpPr>
          <p:cNvPr id="10" name="Oval Callout 9"/>
          <p:cNvSpPr/>
          <p:nvPr/>
        </p:nvSpPr>
        <p:spPr bwMode="auto">
          <a:xfrm>
            <a:off x="3702839" y="2597694"/>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no one’s perfect after all</a:t>
            </a:r>
          </a:p>
        </p:txBody>
      </p:sp>
    </p:spTree>
    <p:extLst>
      <p:ext uri="{BB962C8B-B14F-4D97-AF65-F5344CB8AC3E}">
        <p14:creationId xmlns:p14="http://schemas.microsoft.com/office/powerpoint/2010/main" val="2465527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 calcmode="lin" valueType="num">
                                      <p:cBhvr additive="base">
                                        <p:cTn id="22" dur="500" fill="hold"/>
                                        <p:tgtEl>
                                          <p:spTgt spid="18440"/>
                                        </p:tgtEl>
                                        <p:attrNameLst>
                                          <p:attrName>ppt_x</p:attrName>
                                        </p:attrNameLst>
                                      </p:cBhvr>
                                      <p:tavLst>
                                        <p:tav tm="0">
                                          <p:val>
                                            <p:strVal val="1+#ppt_w/2"/>
                                          </p:val>
                                        </p:tav>
                                        <p:tav tm="100000">
                                          <p:val>
                                            <p:strVal val="#ppt_x"/>
                                          </p:val>
                                        </p:tav>
                                      </p:tavLst>
                                    </p:anim>
                                    <p:anim calcmode="lin" valueType="num">
                                      <p:cBhvr additive="base">
                                        <p:cTn id="23"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autoUpdateAnimBg="0"/>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“hypothetical”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8" name="Oval Callout 7"/>
          <p:cNvSpPr/>
          <p:nvPr/>
        </p:nvSpPr>
        <p:spPr bwMode="auto">
          <a:xfrm>
            <a:off x="3581400" y="38953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got so upset over that</a:t>
            </a:r>
          </a:p>
        </p:txBody>
      </p:sp>
      <p:sp>
        <p:nvSpPr>
          <p:cNvPr id="9" name="Oval Callout 8"/>
          <p:cNvSpPr/>
          <p:nvPr/>
        </p:nvSpPr>
        <p:spPr bwMode="auto">
          <a:xfrm>
            <a:off x="3429000" y="1452563"/>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were so bothered by that</a:t>
            </a:r>
          </a:p>
        </p:txBody>
      </p:sp>
      <p:sp>
        <p:nvSpPr>
          <p:cNvPr id="10" name="Oval Callout 9"/>
          <p:cNvSpPr/>
          <p:nvPr/>
        </p:nvSpPr>
        <p:spPr bwMode="auto">
          <a:xfrm>
            <a:off x="3429000" y="254169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took it the wrong way</a:t>
            </a:r>
          </a:p>
        </p:txBody>
      </p:sp>
      <p:sp>
        <p:nvSpPr>
          <p:cNvPr id="19464" name="Text Box 8"/>
          <p:cNvSpPr txBox="1">
            <a:spLocks noChangeArrowheads="1"/>
          </p:cNvSpPr>
          <p:nvPr/>
        </p:nvSpPr>
        <p:spPr bwMode="auto">
          <a:xfrm>
            <a:off x="4072759" y="4319589"/>
            <a:ext cx="4648200" cy="2554545"/>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HERE’S YOUR APOLOGY: SORRY YOU MESSED UP,  BUT IT’S YOUR FAULT</a:t>
            </a:r>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3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 calcmode="lin" valueType="num">
                                      <p:cBhvr additive="base">
                                        <p:cTn id="22" dur="500" fill="hold"/>
                                        <p:tgtEl>
                                          <p:spTgt spid="19464"/>
                                        </p:tgtEl>
                                        <p:attrNameLst>
                                          <p:attrName>ppt_x</p:attrName>
                                        </p:attrNameLst>
                                      </p:cBhvr>
                                      <p:tavLst>
                                        <p:tav tm="0">
                                          <p:val>
                                            <p:strVal val="1+#ppt_w/2"/>
                                          </p:val>
                                        </p:tav>
                                        <p:tav tm="100000">
                                          <p:val>
                                            <p:strVal val="#ppt_x"/>
                                          </p:val>
                                        </p:tav>
                                      </p:tavLst>
                                    </p:anim>
                                    <p:anim calcmode="lin" valueType="num">
                                      <p:cBhvr additive="base">
                                        <p:cTn id="2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46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0487" name="Text Box 7"/>
          <p:cNvSpPr txBox="1">
            <a:spLocks noChangeArrowheads="1"/>
          </p:cNvSpPr>
          <p:nvPr/>
        </p:nvSpPr>
        <p:spPr bwMode="auto">
          <a:xfrm>
            <a:off x="4038600" y="3657601"/>
            <a:ext cx="4800600" cy="3046988"/>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I’M ADMITTING NOTHING (and likely did nothing).  BUT SUPPOSING EVEN IF I DID, LET’S CONSIDER IT APOLOGIZED FOR</a:t>
            </a:r>
          </a:p>
        </p:txBody>
      </p:sp>
      <p:sp>
        <p:nvSpPr>
          <p:cNvPr id="7" name="Oval Callout 6"/>
          <p:cNvSpPr/>
          <p:nvPr/>
        </p:nvSpPr>
        <p:spPr bwMode="auto">
          <a:xfrm>
            <a:off x="3429000" y="12578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may have made a mistake</a:t>
            </a:r>
          </a:p>
        </p:txBody>
      </p:sp>
      <p:sp>
        <p:nvSpPr>
          <p:cNvPr id="8" name="Oval Callout 7"/>
          <p:cNvSpPr/>
          <p:nvPr/>
        </p:nvSpPr>
        <p:spPr bwMode="auto">
          <a:xfrm>
            <a:off x="1600202" y="1698069"/>
            <a:ext cx="7041931" cy="1730932"/>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did anything that may have appeared to be wrong</a:t>
            </a:r>
          </a:p>
        </p:txBody>
      </p:sp>
    </p:spTree>
    <p:extLst>
      <p:ext uri="{BB962C8B-B14F-4D97-AF65-F5344CB8AC3E}">
        <p14:creationId xmlns:p14="http://schemas.microsoft.com/office/powerpoint/2010/main" val="19094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1+#ppt_w/2"/>
                                          </p:val>
                                        </p:tav>
                                        <p:tav tm="100000">
                                          <p:val>
                                            <p:strVal val="#ppt_x"/>
                                          </p:val>
                                        </p:tav>
                                      </p:tavLst>
                                    </p:anim>
                                    <p:anim calcmode="lin" valueType="num">
                                      <p:cBhvr additive="base">
                                        <p:cTn id="1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autoUpdateAnimBg="0"/>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latin typeface="Arial" panose="020B0604020202020204" pitchFamily="34" charset="0"/>
                <a:cs typeface="Arial" panose="020B0604020202020204" pitchFamily="34" charset="0"/>
              </a:rPr>
              <a:t>the accusation apology</a:t>
            </a:r>
          </a:p>
          <a:p>
            <a:pPr>
              <a:lnSpc>
                <a:spcPct val="110000"/>
              </a:lnSpc>
            </a:pPr>
            <a:r>
              <a:rPr lang="en-US" altLang="en-US" sz="3200" dirty="0">
                <a:latin typeface="Arial" panose="020B0604020202020204" pitchFamily="34" charset="0"/>
                <a:cs typeface="Arial" panose="020B0604020202020204" pitchFamily="34" charset="0"/>
              </a:rPr>
              <a:t>the “hypothetical” apology</a:t>
            </a:r>
          </a:p>
          <a:p>
            <a:pPr>
              <a:lnSpc>
                <a:spcPct val="110000"/>
              </a:lnSpc>
            </a:pPr>
            <a:r>
              <a:rPr lang="en-US" altLang="en-US" sz="3200" dirty="0">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latin typeface="Arial" panose="020B0604020202020204" pitchFamily="34" charset="0"/>
              <a:cs typeface="Arial" panose="020B0604020202020204" pitchFamily="34" charset="0"/>
            </a:endParaRPr>
          </a:p>
        </p:txBody>
      </p:sp>
      <p:sp>
        <p:nvSpPr>
          <p:cNvPr id="8" name="Oval Callout 7"/>
          <p:cNvSpPr/>
          <p:nvPr/>
        </p:nvSpPr>
        <p:spPr bwMode="auto">
          <a:xfrm>
            <a:off x="3641834" y="14154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I’m sorry, BUT IF YOU HADN’T…</a:t>
            </a:r>
          </a:p>
        </p:txBody>
      </p:sp>
      <p:sp>
        <p:nvSpPr>
          <p:cNvPr id="9" name="Oval Callout 8"/>
          <p:cNvSpPr/>
          <p:nvPr/>
        </p:nvSpPr>
        <p:spPr bwMode="auto">
          <a:xfrm>
            <a:off x="3505200" y="14478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YOU WERE THE ONE…</a:t>
            </a:r>
          </a:p>
        </p:txBody>
      </p:sp>
      <p:sp>
        <p:nvSpPr>
          <p:cNvPr id="10" name="Oval Callout 9"/>
          <p:cNvSpPr/>
          <p:nvPr/>
        </p:nvSpPr>
        <p:spPr bwMode="auto">
          <a:xfrm>
            <a:off x="1752602" y="2743200"/>
            <a:ext cx="7039303" cy="2209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I ONLY</a:t>
            </a:r>
          </a:p>
          <a:p>
            <a:pPr algn="ctr"/>
            <a:r>
              <a:rPr lang="en-US" sz="3600" kern="0" dirty="0">
                <a:latin typeface="Arial Narrow" panose="020B0606020202030204" pitchFamily="34" charset="0"/>
              </a:rPr>
              <a:t> REACTED THAT WAY</a:t>
            </a:r>
          </a:p>
          <a:p>
            <a:pPr algn="ctr"/>
            <a:r>
              <a:rPr lang="en-US" sz="3600" kern="0" dirty="0">
                <a:latin typeface="Arial Narrow" panose="020B0606020202030204" pitchFamily="34" charset="0"/>
              </a:rPr>
              <a:t>BECAUSE YOU…</a:t>
            </a:r>
          </a:p>
        </p:txBody>
      </p:sp>
      <p:sp>
        <p:nvSpPr>
          <p:cNvPr id="21512" name="Text Box 8"/>
          <p:cNvSpPr txBox="1">
            <a:spLocks noChangeArrowheads="1"/>
          </p:cNvSpPr>
          <p:nvPr/>
        </p:nvSpPr>
        <p:spPr bwMode="auto">
          <a:xfrm>
            <a:off x="4114800" y="4806950"/>
            <a:ext cx="4572000" cy="2062103"/>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OK, there’s your apology. NOW TO THE REAL PROBLEM: YOU.</a:t>
            </a:r>
          </a:p>
        </p:txBody>
      </p:sp>
    </p:spTree>
    <p:extLst>
      <p:ext uri="{BB962C8B-B14F-4D97-AF65-F5344CB8AC3E}">
        <p14:creationId xmlns:p14="http://schemas.microsoft.com/office/powerpoint/2010/main" val="6315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1512"/>
                                        </p:tgtEl>
                                        <p:attrNameLst>
                                          <p:attrName>style.visibility</p:attrName>
                                        </p:attrNameLst>
                                      </p:cBhvr>
                                      <p:to>
                                        <p:strVal val="visible"/>
                                      </p:to>
                                    </p:set>
                                    <p:anim calcmode="lin" valueType="num">
                                      <p:cBhvr additive="base">
                                        <p:cTn id="22" dur="500" fill="hold"/>
                                        <p:tgtEl>
                                          <p:spTgt spid="21512"/>
                                        </p:tgtEl>
                                        <p:attrNameLst>
                                          <p:attrName>ppt_x</p:attrName>
                                        </p:attrNameLst>
                                      </p:cBhvr>
                                      <p:tavLst>
                                        <p:tav tm="0">
                                          <p:val>
                                            <p:strVal val="1+#ppt_w/2"/>
                                          </p:val>
                                        </p:tav>
                                        <p:tav tm="100000">
                                          <p:val>
                                            <p:strVal val="#ppt_x"/>
                                          </p:val>
                                        </p:tav>
                                      </p:tavLst>
                                    </p:anim>
                                    <p:anim calcmode="lin" valueType="num">
                                      <p:cBhvr additive="base">
                                        <p:cTn id="23"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51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latin typeface="Arial" panose="020B0604020202020204" pitchFamily="34" charset="0"/>
                <a:cs typeface="Arial" panose="020B0604020202020204" pitchFamily="34" charset="0"/>
              </a:rPr>
              <a:t>the “I’m sorry, but…” apology</a:t>
            </a:r>
          </a:p>
          <a:p>
            <a:pPr>
              <a:lnSpc>
                <a:spcPct val="110000"/>
              </a:lnSpc>
            </a:pPr>
            <a:r>
              <a:rPr lang="en-US" altLang="en-US" sz="3200">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2536" name="Text Box 8"/>
          <p:cNvSpPr txBox="1">
            <a:spLocks noChangeArrowheads="1"/>
          </p:cNvSpPr>
          <p:nvPr/>
        </p:nvSpPr>
        <p:spPr bwMode="auto">
          <a:xfrm>
            <a:off x="4114800" y="4724400"/>
            <a:ext cx="4572000" cy="1815882"/>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b="1" dirty="0" err="1">
                <a:solidFill>
                  <a:schemeClr val="bg1"/>
                </a:solidFill>
                <a:latin typeface="Arial" panose="020B0604020202020204" pitchFamily="34" charset="0"/>
                <a:cs typeface="Arial" panose="020B0604020202020204" pitchFamily="34" charset="0"/>
              </a:rPr>
              <a:t>i.o.w.</a:t>
            </a:r>
            <a:r>
              <a:rPr lang="en-US" altLang="en-US" sz="3200" b="1" dirty="0">
                <a:solidFill>
                  <a:schemeClr val="bg1"/>
                </a:solidFill>
                <a:latin typeface="Arial" panose="020B0604020202020204" pitchFamily="34" charset="0"/>
                <a:cs typeface="Arial" panose="020B0604020202020204" pitchFamily="34" charset="0"/>
              </a:rPr>
              <a:t>: </a:t>
            </a:r>
          </a:p>
          <a:p>
            <a:pPr algn="ctr">
              <a:spcBef>
                <a:spcPct val="50000"/>
              </a:spcBef>
            </a:pPr>
            <a:r>
              <a:rPr lang="en-US" altLang="en-US" sz="3200" b="1" dirty="0">
                <a:solidFill>
                  <a:schemeClr val="bg1"/>
                </a:solidFill>
                <a:latin typeface="Arial" panose="020B0604020202020204" pitchFamily="34" charset="0"/>
                <a:cs typeface="Arial" panose="020B0604020202020204" pitchFamily="34" charset="0"/>
              </a:rPr>
              <a:t>Ok-  I said the words. Now get off my back!</a:t>
            </a:r>
          </a:p>
        </p:txBody>
      </p:sp>
      <p:sp>
        <p:nvSpPr>
          <p:cNvPr id="8" name="Oval Callout 7"/>
          <p:cNvSpPr/>
          <p:nvPr/>
        </p:nvSpPr>
        <p:spPr bwMode="auto">
          <a:xfrm>
            <a:off x="3610303" y="6096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i="1" kern="0" dirty="0">
                <a:latin typeface="Arial Narrow" panose="020B0606020202030204" pitchFamily="34" charset="0"/>
              </a:rPr>
              <a:t>So I’m sorry, </a:t>
            </a:r>
          </a:p>
          <a:p>
            <a:pPr algn="ctr"/>
            <a:r>
              <a:rPr lang="en-US" sz="3600" b="1" i="1" kern="0" dirty="0">
                <a:latin typeface="Arial Narrow" panose="020B0606020202030204" pitchFamily="34" charset="0"/>
              </a:rPr>
              <a:t>OK???</a:t>
            </a:r>
          </a:p>
        </p:txBody>
      </p:sp>
      <p:sp>
        <p:nvSpPr>
          <p:cNvPr id="9" name="Oval Callout 8"/>
          <p:cNvSpPr/>
          <p:nvPr/>
        </p:nvSpPr>
        <p:spPr bwMode="auto">
          <a:xfrm>
            <a:off x="3610303" y="2438400"/>
            <a:ext cx="5181600" cy="1828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FINE! I’m sorry then. Are you satisfied?</a:t>
            </a:r>
            <a:endParaRPr lang="en-US" sz="3600" b="1" kern="0" dirty="0">
              <a:latin typeface="Arial Narrow" panose="020B0606020202030204" pitchFamily="34" charset="0"/>
            </a:endParaRPr>
          </a:p>
        </p:txBody>
      </p:sp>
    </p:spTree>
    <p:extLst>
      <p:ext uri="{BB962C8B-B14F-4D97-AF65-F5344CB8AC3E}">
        <p14:creationId xmlns:p14="http://schemas.microsoft.com/office/powerpoint/2010/main" val="9021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1+#ppt_w/2"/>
                                          </p:val>
                                        </p:tav>
                                        <p:tav tm="100000">
                                          <p:val>
                                            <p:strVal val="#ppt_x"/>
                                          </p:val>
                                        </p:tav>
                                      </p:tavLst>
                                    </p:anim>
                                    <p:anim calcmode="lin" valueType="num">
                                      <p:cBhvr additive="base">
                                        <p:cTn id="18"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autoUpdateAnimBg="0"/>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Tahoma" pitchFamily="34" charset="0"/>
              </a:rPr>
              <a:t>apologies</a:t>
            </a:r>
            <a:endParaRPr lang="en-US" altLang="en-US" dirty="0">
              <a:solidFill>
                <a:schemeClr val="bg1"/>
              </a:solidFill>
              <a:latin typeface="Tahoma" pitchFamily="34" charset="0"/>
            </a:endParaRPr>
          </a:p>
        </p:txBody>
      </p:sp>
      <p:sp>
        <p:nvSpPr>
          <p:cNvPr id="23555"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Tahoma" pitchFamily="34" charset="0"/>
              </a:rPr>
              <a:t>the minimizing apology</a:t>
            </a:r>
          </a:p>
          <a:p>
            <a:pPr>
              <a:lnSpc>
                <a:spcPct val="110000"/>
              </a:lnSpc>
            </a:pPr>
            <a:r>
              <a:rPr lang="en-US" altLang="en-US" sz="3200">
                <a:latin typeface="Tahoma" pitchFamily="34" charset="0"/>
              </a:rPr>
              <a:t>the accusation apology</a:t>
            </a:r>
          </a:p>
          <a:p>
            <a:pPr>
              <a:lnSpc>
                <a:spcPct val="110000"/>
              </a:lnSpc>
            </a:pPr>
            <a:r>
              <a:rPr lang="en-US" altLang="en-US" sz="3200">
                <a:latin typeface="Tahoma" pitchFamily="34" charset="0"/>
              </a:rPr>
              <a:t>the “hypothetical” apology</a:t>
            </a:r>
          </a:p>
          <a:p>
            <a:pPr>
              <a:lnSpc>
                <a:spcPct val="110000"/>
              </a:lnSpc>
            </a:pPr>
            <a:r>
              <a:rPr lang="en-US" altLang="en-US" sz="3200">
                <a:latin typeface="Tahoma" pitchFamily="34" charset="0"/>
              </a:rPr>
              <a:t>the “I’m sorry, but…” apology</a:t>
            </a:r>
          </a:p>
          <a:p>
            <a:pPr>
              <a:lnSpc>
                <a:spcPct val="110000"/>
              </a:lnSpc>
            </a:pPr>
            <a:r>
              <a:rPr lang="en-US" altLang="en-US" sz="3200">
                <a:latin typeface="Tahoma" pitchFamily="34" charset="0"/>
              </a:rPr>
              <a:t>the angry apology</a:t>
            </a:r>
            <a:endParaRPr lang="en-US" altLang="en-US" sz="3000">
              <a:latin typeface="Tahoma" pitchFamily="34" charset="0"/>
            </a:endParaRPr>
          </a:p>
        </p:txBody>
      </p:sp>
      <p:sp>
        <p:nvSpPr>
          <p:cNvPr id="23556" name="Text Box 4"/>
          <p:cNvSpPr txBox="1">
            <a:spLocks noChangeArrowheads="1"/>
          </p:cNvSpPr>
          <p:nvPr/>
        </p:nvSpPr>
        <p:spPr bwMode="auto">
          <a:xfrm>
            <a:off x="4724400" y="1981200"/>
            <a:ext cx="3962400" cy="2862322"/>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pPr>
            <a:r>
              <a:rPr lang="en-US" altLang="en-US" sz="4000" b="1" dirty="0">
                <a:latin typeface="Tahoma" pitchFamily="34" charset="0"/>
              </a:rPr>
              <a:t>the apology of the prodigal son </a:t>
            </a:r>
          </a:p>
          <a:p>
            <a:pPr>
              <a:spcBef>
                <a:spcPct val="50000"/>
              </a:spcBef>
            </a:pPr>
            <a:r>
              <a:rPr lang="en-US" altLang="en-US" sz="4000" b="1" dirty="0">
                <a:latin typeface="Tahoma" pitchFamily="34" charset="0"/>
              </a:rPr>
              <a:t>Lk.15:21</a:t>
            </a:r>
            <a:endParaRPr lang="en-US" altLang="en-US" sz="4000" dirty="0">
              <a:latin typeface="Tahoma" pitchFamily="34" charset="0"/>
            </a:endParaRPr>
          </a:p>
        </p:txBody>
      </p:sp>
      <p:sp>
        <p:nvSpPr>
          <p:cNvPr id="3" name="Multiply 2"/>
          <p:cNvSpPr/>
          <p:nvPr/>
        </p:nvSpPr>
        <p:spPr bwMode="auto">
          <a:xfrm>
            <a:off x="0" y="-1066800"/>
            <a:ext cx="4267200" cy="9753599"/>
          </a:xfrm>
          <a:prstGeom prst="mathMultiply">
            <a:avLst>
              <a:gd name="adj1" fmla="val 4520"/>
            </a:avLst>
          </a:prstGeom>
          <a:solidFill>
            <a:schemeClr val="tx1">
              <a:lumMod val="85000"/>
              <a:lumOff val="1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9603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750" fill="hold"/>
                                        <p:tgtEl>
                                          <p:spTgt spid="23556"/>
                                        </p:tgtEl>
                                        <p:attrNameLst>
                                          <p:attrName>ppt_x</p:attrName>
                                        </p:attrNameLst>
                                      </p:cBhvr>
                                      <p:tavLst>
                                        <p:tav tm="0">
                                          <p:val>
                                            <p:strVal val="1+#ppt_w/2"/>
                                          </p:val>
                                        </p:tav>
                                        <p:tav tm="100000">
                                          <p:val>
                                            <p:strVal val="#ppt_x"/>
                                          </p:val>
                                        </p:tav>
                                      </p:tavLst>
                                    </p:anim>
                                    <p:anim calcmode="lin" valueType="num">
                                      <p:cBhvr additive="base">
                                        <p:cTn id="8" dur="750" fill="hold"/>
                                        <p:tgtEl>
                                          <p:spTgt spid="2355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7086600" cy="762000"/>
          </a:xfrm>
          <a:solidFill>
            <a:srgbClr val="C00000"/>
          </a:solidFill>
          <a:ln/>
        </p:spPr>
        <p:style>
          <a:lnRef idx="0">
            <a:schemeClr val="accent6"/>
          </a:lnRef>
          <a:fillRef idx="3">
            <a:schemeClr val="accent6"/>
          </a:fillRef>
          <a:effectRef idx="3">
            <a:schemeClr val="accent6"/>
          </a:effectRef>
          <a:fontRef idx="minor">
            <a:schemeClr val="lt1"/>
          </a:fontRef>
        </p:style>
        <p:txBody>
          <a:bodyPr/>
          <a:lstStyle/>
          <a:p>
            <a:pPr>
              <a:defRPr/>
            </a:pPr>
            <a:r>
              <a:rPr lang="en-US" b="1" dirty="0">
                <a:solidFill>
                  <a:schemeClr val="bg1"/>
                </a:solidFill>
                <a:latin typeface="Tahoma" pitchFamily="34" charset="0"/>
              </a:rPr>
              <a:t>throwing jabs</a:t>
            </a:r>
            <a:endParaRPr lang="en-US" dirty="0">
              <a:latin typeface="Tahoma" pitchFamily="34" charset="0"/>
            </a:endParaRPr>
          </a:p>
        </p:txBody>
      </p:sp>
      <p:sp>
        <p:nvSpPr>
          <p:cNvPr id="30723" name="Rectangle 3"/>
          <p:cNvSpPr>
            <a:spLocks noGrp="1" noChangeArrowheads="1"/>
          </p:cNvSpPr>
          <p:nvPr>
            <p:ph type="body" sz="half" idx="1"/>
          </p:nvPr>
        </p:nvSpPr>
        <p:spPr>
          <a:xfrm>
            <a:off x="0" y="1066800"/>
            <a:ext cx="9144000" cy="5562600"/>
          </a:xfrm>
        </p:spPr>
        <p:txBody>
          <a:bodyPr/>
          <a:lstStyle/>
          <a:p>
            <a:pPr>
              <a:lnSpc>
                <a:spcPct val="110000"/>
              </a:lnSpc>
            </a:pPr>
            <a:r>
              <a:rPr lang="en-US" sz="3200" i="1" dirty="0">
                <a:latin typeface="Arial" pitchFamily="34" charset="0"/>
                <a:cs typeface="Arial" pitchFamily="34" charset="0"/>
              </a:rPr>
              <a:t>“My mistake. I should have learned by now not to expect too much.”</a:t>
            </a:r>
          </a:p>
          <a:p>
            <a:pPr>
              <a:lnSpc>
                <a:spcPct val="110000"/>
              </a:lnSpc>
            </a:pPr>
            <a:r>
              <a:rPr lang="en-US" sz="3200" i="1" dirty="0">
                <a:latin typeface="Arial" pitchFamily="34" charset="0"/>
                <a:cs typeface="Arial" pitchFamily="34" charset="0"/>
              </a:rPr>
              <a:t>“I shouldn’t blame you. You get it honestly enough from your [Dad/Mom/brother/sister].”</a:t>
            </a:r>
          </a:p>
          <a:p>
            <a:pPr>
              <a:lnSpc>
                <a:spcPct val="110000"/>
              </a:lnSpc>
            </a:pPr>
            <a:r>
              <a:rPr lang="en-US" sz="3200" i="1" dirty="0">
                <a:latin typeface="Arial" pitchFamily="34" charset="0"/>
                <a:cs typeface="Arial" pitchFamily="34" charset="0"/>
              </a:rPr>
              <a:t>“I should have listened to my mother when she warned me about you.”</a:t>
            </a:r>
          </a:p>
        </p:txBody>
      </p:sp>
      <p:sp>
        <p:nvSpPr>
          <p:cNvPr id="30725" name="Text Box 5"/>
          <p:cNvSpPr txBox="1">
            <a:spLocks noChangeArrowheads="1"/>
          </p:cNvSpPr>
          <p:nvPr/>
        </p:nvSpPr>
        <p:spPr bwMode="auto">
          <a:xfrm>
            <a:off x="0" y="4606926"/>
            <a:ext cx="9144000" cy="206210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US" sz="3200" b="1" dirty="0">
                <a:solidFill>
                  <a:schemeClr val="bg1"/>
                </a:solidFill>
                <a:latin typeface="Tahoma" pitchFamily="34" charset="0"/>
              </a:rPr>
              <a:t>Prov.12:18</a:t>
            </a:r>
            <a:r>
              <a:rPr lang="en-US" sz="3200" dirty="0">
                <a:solidFill>
                  <a:schemeClr val="bg1"/>
                </a:solidFill>
                <a:latin typeface="Tahoma" pitchFamily="34" charset="0"/>
              </a:rPr>
              <a:t> </a:t>
            </a:r>
            <a:r>
              <a:rPr lang="en-US" sz="1800" dirty="0" err="1">
                <a:solidFill>
                  <a:schemeClr val="bg1"/>
                </a:solidFill>
                <a:latin typeface="Tahoma" pitchFamily="34" charset="0"/>
              </a:rPr>
              <a:t>nasb</a:t>
            </a:r>
            <a:endParaRPr lang="en-US" sz="3200" dirty="0">
              <a:solidFill>
                <a:schemeClr val="bg1"/>
              </a:solidFill>
              <a:latin typeface="Tahoma" pitchFamily="34" charset="0"/>
            </a:endParaRPr>
          </a:p>
          <a:p>
            <a:pPr>
              <a:defRPr/>
            </a:pPr>
            <a:r>
              <a:rPr lang="en-US" sz="3200" dirty="0">
                <a:solidFill>
                  <a:schemeClr val="bg1"/>
                </a:solidFill>
                <a:latin typeface="Tahoma" pitchFamily="34" charset="0"/>
              </a:rPr>
              <a:t>“There is one who speaks rashly</a:t>
            </a:r>
          </a:p>
          <a:p>
            <a:pPr>
              <a:defRPr/>
            </a:pPr>
            <a:r>
              <a:rPr lang="en-US" sz="3200" dirty="0">
                <a:solidFill>
                  <a:schemeClr val="bg1"/>
                </a:solidFill>
                <a:latin typeface="Tahoma" pitchFamily="34" charset="0"/>
              </a:rPr>
              <a:t> like the thrusts of a sword, </a:t>
            </a:r>
          </a:p>
          <a:p>
            <a:pPr>
              <a:defRPr/>
            </a:pPr>
            <a:r>
              <a:rPr lang="en-US" sz="3200" dirty="0">
                <a:solidFill>
                  <a:schemeClr val="bg1"/>
                </a:solidFill>
                <a:latin typeface="Tahoma" pitchFamily="34" charset="0"/>
              </a:rPr>
              <a:t>But the tongue of the wise brings healing.”</a:t>
            </a:r>
          </a:p>
        </p:txBody>
      </p:sp>
    </p:spTree>
    <p:extLst>
      <p:ext uri="{BB962C8B-B14F-4D97-AF65-F5344CB8AC3E}">
        <p14:creationId xmlns:p14="http://schemas.microsoft.com/office/powerpoint/2010/main" val="3135108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ppt_x"/>
                                          </p:val>
                                        </p:tav>
                                        <p:tav tm="100000">
                                          <p:val>
                                            <p:strVal val="#ppt_x"/>
                                          </p:val>
                                        </p:tav>
                                      </p:tavLst>
                                    </p:anim>
                                    <p:anim calcmode="lin" valueType="num">
                                      <p:cBhvr additive="base">
                                        <p:cTn id="20" dur="500" fill="hold"/>
                                        <p:tgtEl>
                                          <p:spTgt spid="307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5"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52400" y="228600"/>
            <a:ext cx="8763000" cy="6400800"/>
          </a:xfrm>
          <a:ln/>
        </p:spPr>
        <p:style>
          <a:lnRef idx="0">
            <a:schemeClr val="accent4"/>
          </a:lnRef>
          <a:fillRef idx="3">
            <a:schemeClr val="accent4"/>
          </a:fillRef>
          <a:effectRef idx="3">
            <a:schemeClr val="accent4"/>
          </a:effectRef>
          <a:fontRef idx="minor">
            <a:schemeClr val="lt1"/>
          </a:fontRef>
        </p:style>
        <p:txBody>
          <a:bodyPr/>
          <a:lstStyle/>
          <a:p>
            <a:pPr>
              <a:defRPr/>
            </a:pPr>
            <a:r>
              <a:rPr lang="en-US" sz="3600" dirty="0">
                <a:solidFill>
                  <a:schemeClr val="bg1"/>
                </a:solidFill>
                <a:latin typeface="Tahoma" pitchFamily="34" charset="0"/>
              </a:rPr>
              <a:t>“Let no corrupt speech proceed out of your mouth, but such as is good for edifying as the need may be, that it may give grace to them that hear.”</a:t>
            </a:r>
            <a:br>
              <a:rPr lang="en-US" sz="3600" dirty="0">
                <a:solidFill>
                  <a:schemeClr val="bg1"/>
                </a:solidFill>
                <a:latin typeface="Tahoma" pitchFamily="34" charset="0"/>
              </a:rPr>
            </a:br>
            <a:r>
              <a:rPr lang="en-US" sz="3600" b="1" dirty="0">
                <a:solidFill>
                  <a:srgbClr val="FFFF00"/>
                </a:solidFill>
                <a:latin typeface="Tahoma" pitchFamily="34" charset="0"/>
              </a:rPr>
              <a:t>Eph.4:29  </a:t>
            </a:r>
            <a:r>
              <a:rPr lang="en-US" sz="2400" b="1" dirty="0" err="1">
                <a:solidFill>
                  <a:srgbClr val="FFFF00"/>
                </a:solidFill>
                <a:latin typeface="Tahoma" pitchFamily="34" charset="0"/>
              </a:rPr>
              <a:t>asv</a:t>
            </a:r>
            <a:endParaRPr lang="en-US" dirty="0">
              <a:solidFill>
                <a:srgbClr val="FFFF00"/>
              </a:solidFill>
            </a:endParaRPr>
          </a:p>
        </p:txBody>
      </p:sp>
    </p:spTree>
    <p:extLst>
      <p:ext uri="{BB962C8B-B14F-4D97-AF65-F5344CB8AC3E}">
        <p14:creationId xmlns:p14="http://schemas.microsoft.com/office/powerpoint/2010/main" val="1699323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r>
              <a:rPr lang="en-US" sz="4800" b="1">
                <a:solidFill>
                  <a:schemeClr val="bg1"/>
                </a:solidFill>
                <a:latin typeface="Arial" pitchFamily="34" charset="0"/>
              </a:rPr>
              <a:t>Nurture? </a:t>
            </a:r>
            <a:br>
              <a:rPr lang="en-US" sz="4800" b="1">
                <a:solidFill>
                  <a:schemeClr val="bg1"/>
                </a:solidFill>
                <a:latin typeface="Arial" pitchFamily="34" charset="0"/>
              </a:rPr>
            </a:br>
            <a:r>
              <a:rPr lang="en-US" sz="4800" b="1">
                <a:solidFill>
                  <a:schemeClr val="bg1"/>
                </a:solidFill>
                <a:latin typeface="Arial" pitchFamily="34" charset="0"/>
              </a:rPr>
              <a:t>Or Neglect?</a:t>
            </a:r>
            <a:br>
              <a:rPr lang="en-US" sz="4800" b="1">
                <a:solidFill>
                  <a:schemeClr val="bg1"/>
                </a:solidFill>
                <a:latin typeface="Arial" pitchFamily="34" charset="0"/>
              </a:rPr>
            </a:br>
            <a:br>
              <a:rPr lang="en-US" sz="4800" b="1">
                <a:solidFill>
                  <a:schemeClr val="bg1"/>
                </a:solidFill>
                <a:latin typeface="Arial" pitchFamily="34" charset="0"/>
              </a:rPr>
            </a:br>
            <a:r>
              <a:rPr lang="en-US" sz="4800" b="1">
                <a:solidFill>
                  <a:schemeClr val="bg1"/>
                </a:solidFill>
                <a:latin typeface="Arial" pitchFamily="34" charset="0"/>
              </a:rPr>
              <a:t>Build up?</a:t>
            </a:r>
            <a:br>
              <a:rPr lang="en-US" sz="4800" b="1">
                <a:solidFill>
                  <a:schemeClr val="bg1"/>
                </a:solidFill>
                <a:latin typeface="Arial" pitchFamily="34" charset="0"/>
              </a:rPr>
            </a:br>
            <a:r>
              <a:rPr lang="en-US" sz="4800" b="1">
                <a:solidFill>
                  <a:schemeClr val="bg1"/>
                </a:solidFill>
                <a:latin typeface="Arial" pitchFamily="34" charset="0"/>
              </a:rPr>
              <a:t>Or tear down?</a:t>
            </a:r>
            <a:br>
              <a:rPr lang="en-US" sz="4800" b="1">
                <a:solidFill>
                  <a:schemeClr val="bg1"/>
                </a:solidFill>
                <a:latin typeface="Arial" pitchFamily="34" charset="0"/>
              </a:rPr>
            </a:br>
            <a:br>
              <a:rPr lang="en-US" sz="4800" b="1">
                <a:solidFill>
                  <a:schemeClr val="bg1"/>
                </a:solidFill>
                <a:latin typeface="Arial" pitchFamily="34" charset="0"/>
              </a:rPr>
            </a:br>
            <a:r>
              <a:rPr lang="en-US" sz="4800" b="1">
                <a:solidFill>
                  <a:schemeClr val="bg1"/>
                </a:solidFill>
                <a:latin typeface="Arial" pitchFamily="34" charset="0"/>
              </a:rPr>
              <a:t>Grow together?</a:t>
            </a:r>
            <a:br>
              <a:rPr lang="en-US" sz="4800" b="1">
                <a:solidFill>
                  <a:schemeClr val="bg1"/>
                </a:solidFill>
                <a:latin typeface="Arial" pitchFamily="34" charset="0"/>
              </a:rPr>
            </a:br>
            <a:r>
              <a:rPr lang="en-US" sz="4800" b="1">
                <a:solidFill>
                  <a:schemeClr val="bg1"/>
                </a:solidFill>
                <a:latin typeface="Arial" pitchFamily="34" charset="0"/>
              </a:rPr>
              <a:t>Or grow cold?</a:t>
            </a:r>
            <a:br>
              <a:rPr lang="en-US" sz="4800" b="1">
                <a:solidFill>
                  <a:schemeClr val="bg1"/>
                </a:solidFill>
                <a:latin typeface="Arial" pitchFamily="34" charset="0"/>
              </a:rPr>
            </a:br>
            <a:r>
              <a:rPr lang="en-US" sz="4800" b="1">
                <a:solidFill>
                  <a:schemeClr val="tx1"/>
                </a:solidFill>
                <a:latin typeface="Arial" pitchFamily="34" charset="0"/>
              </a:rPr>
              <a:t> Family</a:t>
            </a:r>
            <a:endParaRPr lang="en-US" b="1">
              <a:latin typeface="Arial" pitchFamily="34" charset="0"/>
            </a:endParaRPr>
          </a:p>
        </p:txBody>
      </p:sp>
    </p:spTree>
    <p:extLst>
      <p:ext uri="{BB962C8B-B14F-4D97-AF65-F5344CB8AC3E}">
        <p14:creationId xmlns:p14="http://schemas.microsoft.com/office/powerpoint/2010/main" val="3826798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438400"/>
            <a:ext cx="8610600" cy="1828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8000" b="1" dirty="0">
                <a:solidFill>
                  <a:schemeClr val="bg1"/>
                </a:solidFill>
                <a:effectLst>
                  <a:outerShdw blurRad="38100" dist="38100" dir="2700000" algn="tl">
                    <a:srgbClr val="000000">
                      <a:alpha val="43137"/>
                    </a:srgbClr>
                  </a:outerShdw>
                </a:effectLst>
                <a:latin typeface="Arial" charset="0"/>
              </a:rPr>
              <a:t>CHILD TRAINING</a:t>
            </a:r>
            <a:endParaRPr lang="en-US" sz="8000" b="1" dirty="0">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858000"/>
          </a:xfrm>
          <a:solidFill>
            <a:schemeClr val="tx1"/>
          </a:solidFill>
        </p:spPr>
        <p:txBody>
          <a:bodyPr/>
          <a:lstStyle/>
          <a:p>
            <a:endParaRPr lang="en-US"/>
          </a:p>
        </p:txBody>
      </p:sp>
      <p:sp>
        <p:nvSpPr>
          <p:cNvPr id="7" name="Rounded Rectangle 6"/>
          <p:cNvSpPr/>
          <p:nvPr/>
        </p:nvSpPr>
        <p:spPr bwMode="auto">
          <a:xfrm>
            <a:off x="2590800" y="1828800"/>
            <a:ext cx="3886200" cy="2971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400" b="1" dirty="0">
                <a:solidFill>
                  <a:schemeClr val="tx1"/>
                </a:solidFill>
                <a:latin typeface="Arial Black" pitchFamily="34" charset="0"/>
                <a:cs typeface="Tahoma" pitchFamily="34" charset="0"/>
              </a:rPr>
              <a:t>Proverbs</a:t>
            </a:r>
          </a:p>
          <a:p>
            <a:pPr algn="ctr"/>
            <a:r>
              <a:rPr lang="en-US" sz="4400" b="1" dirty="0">
                <a:solidFill>
                  <a:schemeClr val="tx1"/>
                </a:solidFill>
                <a:latin typeface="Arial Black" pitchFamily="34" charset="0"/>
                <a:cs typeface="Tahoma" pitchFamily="34" charset="0"/>
              </a:rPr>
              <a:t>15:16-17</a:t>
            </a:r>
          </a:p>
          <a:p>
            <a:pPr algn="ctr"/>
            <a:r>
              <a:rPr lang="en-US" sz="4400" b="1" dirty="0">
                <a:solidFill>
                  <a:schemeClr val="tx1"/>
                </a:solidFill>
                <a:latin typeface="Arial Black" pitchFamily="34" charset="0"/>
                <a:cs typeface="Tahoma" pitchFamily="34" charset="0"/>
              </a:rPr>
              <a:t>&amp;</a:t>
            </a:r>
          </a:p>
          <a:p>
            <a:pPr algn="ctr"/>
            <a:r>
              <a:rPr lang="en-US" sz="4400" b="1" dirty="0">
                <a:solidFill>
                  <a:schemeClr val="tx1"/>
                </a:solidFill>
                <a:latin typeface="Arial Black" pitchFamily="34" charset="0"/>
                <a:cs typeface="Tahoma" pitchFamily="34" charset="0"/>
              </a:rPr>
              <a:t>17:1</a:t>
            </a:r>
          </a:p>
          <a:p>
            <a:pPr algn="ctr"/>
            <a:endParaRPr lang="en-US" sz="4400" b="1" dirty="0">
              <a:solidFill>
                <a:schemeClr val="tx1"/>
              </a:solidFill>
              <a:effectLst>
                <a:outerShdw blurRad="38100" dist="38100" dir="2700000" algn="tl">
                  <a:srgbClr val="000000">
                    <a:alpha val="43137"/>
                  </a:srgbClr>
                </a:outerShdw>
              </a:effectLst>
              <a:latin typeface="Arial Black" pitchFamily="34" charset="0"/>
              <a:cs typeface="Tahoma" pitchFamily="34" charset="0"/>
            </a:endParaRPr>
          </a:p>
        </p:txBody>
      </p:sp>
    </p:spTree>
    <p:extLst>
      <p:ext uri="{BB962C8B-B14F-4D97-AF65-F5344CB8AC3E}">
        <p14:creationId xmlns:p14="http://schemas.microsoft.com/office/powerpoint/2010/main" val="107457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0"/>
            <a:ext cx="9144000" cy="6858000"/>
          </a:xfrm>
        </p:spPr>
        <p:style>
          <a:lnRef idx="0">
            <a:schemeClr val="accent2"/>
          </a:lnRef>
          <a:fillRef idx="3">
            <a:schemeClr val="accent2"/>
          </a:fillRef>
          <a:effectRef idx="3">
            <a:schemeClr val="accent2"/>
          </a:effectRef>
          <a:fontRef idx="minor">
            <a:schemeClr val="lt1"/>
          </a:fontRef>
        </p:style>
        <p:txBody>
          <a:bodyPr/>
          <a:lstStyle/>
          <a:p>
            <a:pPr>
              <a:defRPr/>
            </a:pPr>
            <a:r>
              <a:rPr lang="en-US" b="1" dirty="0">
                <a:solidFill>
                  <a:schemeClr val="bg1"/>
                </a:solidFill>
                <a:effectLst>
                  <a:outerShdw blurRad="38100" dist="38100" dir="2700000" algn="tl">
                    <a:srgbClr val="000000"/>
                  </a:outerShdw>
                </a:effectLst>
                <a:latin typeface="Calibri" pitchFamily="34" charset="0"/>
                <a:cs typeface="Calibri" pitchFamily="34" charset="0"/>
              </a:rPr>
              <a:t>Biblical examples of parenting </a:t>
            </a:r>
            <a:br>
              <a:rPr lang="en-US" b="1" dirty="0">
                <a:solidFill>
                  <a:schemeClr val="bg1"/>
                </a:solidFill>
                <a:effectLst>
                  <a:outerShdw blurRad="38100" dist="38100" dir="2700000" algn="tl">
                    <a:srgbClr val="000000"/>
                  </a:outerShdw>
                </a:effectLst>
                <a:latin typeface="Calibri" pitchFamily="34" charset="0"/>
                <a:cs typeface="Calibri" pitchFamily="34" charset="0"/>
              </a:rPr>
            </a:br>
            <a:r>
              <a:rPr lang="en-US" b="1" dirty="0">
                <a:solidFill>
                  <a:schemeClr val="bg1"/>
                </a:solidFill>
                <a:effectLst>
                  <a:outerShdw blurRad="38100" dist="38100" dir="2700000" algn="tl">
                    <a:srgbClr val="000000"/>
                  </a:outerShdw>
                </a:effectLst>
                <a:latin typeface="Calibri" pitchFamily="34" charset="0"/>
                <a:cs typeface="Calibri" pitchFamily="34" charset="0"/>
              </a:rPr>
              <a:t>(good and bad)</a:t>
            </a:r>
            <a:br>
              <a:rPr lang="en-US" b="1" dirty="0">
                <a:solidFill>
                  <a:schemeClr val="bg1"/>
                </a:solidFill>
                <a:effectLst>
                  <a:outerShdw blurRad="38100" dist="38100" dir="2700000" algn="tl">
                    <a:srgbClr val="000000"/>
                  </a:outerShdw>
                </a:effectLst>
                <a:latin typeface="Calibri" pitchFamily="34" charset="0"/>
                <a:cs typeface="Calibri" pitchFamily="34" charset="0"/>
              </a:rPr>
            </a:br>
            <a:br>
              <a:rPr lang="en-US" b="1" dirty="0">
                <a:solidFill>
                  <a:srgbClr val="FFFF00"/>
                </a:solidFill>
                <a:effectLst>
                  <a:outerShdw blurRad="38100" dist="38100" dir="2700000" algn="tl">
                    <a:srgbClr val="000000"/>
                  </a:outerShdw>
                </a:effectLst>
                <a:latin typeface="Rockwell" pitchFamily="18" charset="0"/>
              </a:rPr>
            </a:br>
            <a:br>
              <a:rPr lang="en-US" b="1" dirty="0">
                <a:solidFill>
                  <a:srgbClr val="FFFF00"/>
                </a:solidFill>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br>
              <a:rPr lang="en-US" b="1" dirty="0">
                <a:solidFill>
                  <a:schemeClr val="bg1"/>
                </a:solidFill>
                <a:effectLst>
                  <a:outerShdw blurRad="38100" dist="38100" dir="2700000" algn="tl">
                    <a:srgbClr val="000000"/>
                  </a:outerShdw>
                </a:effectLst>
                <a:latin typeface="Rockwell" pitchFamily="18" charset="0"/>
              </a:rPr>
            </a:br>
            <a:endParaRPr lang="en-US" dirty="0"/>
          </a:p>
        </p:txBody>
      </p:sp>
      <p:sp>
        <p:nvSpPr>
          <p:cNvPr id="54275" name="Rectangle 1027"/>
          <p:cNvSpPr>
            <a:spLocks noGrp="1" noChangeArrowheads="1"/>
          </p:cNvSpPr>
          <p:nvPr>
            <p:ph type="body" idx="1"/>
          </p:nvPr>
        </p:nvSpPr>
        <p:spPr>
          <a:xfrm>
            <a:off x="0" y="1524000"/>
            <a:ext cx="9144000" cy="5334000"/>
          </a:xfrm>
          <a:solidFill>
            <a:schemeClr val="tx1"/>
          </a:solidFill>
        </p:spPr>
        <p:txBody>
          <a:bodyPr/>
          <a:lstStyle/>
          <a:p>
            <a:pPr>
              <a:lnSpc>
                <a:spcPct val="120000"/>
              </a:lnSpc>
            </a:pPr>
            <a:r>
              <a:rPr lang="en-US" b="1" dirty="0">
                <a:solidFill>
                  <a:schemeClr val="bg1"/>
                </a:solidFill>
                <a:latin typeface="Arial Narrow" pitchFamily="34" charset="0"/>
              </a:rPr>
              <a:t>(-)  choice of environ.	Lot  		Gen.13:12-13</a:t>
            </a:r>
          </a:p>
          <a:p>
            <a:pPr>
              <a:lnSpc>
                <a:spcPct val="120000"/>
              </a:lnSpc>
            </a:pPr>
            <a:r>
              <a:rPr lang="en-US" b="1" dirty="0">
                <a:solidFill>
                  <a:schemeClr val="bg1"/>
                </a:solidFill>
                <a:latin typeface="Arial Narrow" pitchFamily="34" charset="0"/>
              </a:rPr>
              <a:t>(-)  deceit &amp; favoritism      	R &amp; I / J.	G.25 &amp; 37</a:t>
            </a:r>
          </a:p>
          <a:p>
            <a:pPr>
              <a:lnSpc>
                <a:spcPct val="120000"/>
              </a:lnSpc>
            </a:pPr>
            <a:r>
              <a:rPr lang="en-US" b="1" dirty="0">
                <a:solidFill>
                  <a:schemeClr val="bg1"/>
                </a:solidFill>
                <a:latin typeface="Arial Narrow" pitchFamily="34" charset="0"/>
              </a:rPr>
              <a:t>(-)  not restraining		Eli		1S.2:22-23/ 3.13</a:t>
            </a:r>
          </a:p>
          <a:p>
            <a:pPr>
              <a:lnSpc>
                <a:spcPct val="120000"/>
              </a:lnSpc>
            </a:pPr>
            <a:r>
              <a:rPr lang="en-US" b="1" dirty="0">
                <a:solidFill>
                  <a:schemeClr val="bg1"/>
                </a:solidFill>
                <a:latin typeface="Arial Narrow" pitchFamily="34" charset="0"/>
              </a:rPr>
              <a:t>(-)  “will not withhold”	David          2Sam.13/ 1K.1.6</a:t>
            </a:r>
            <a:br>
              <a:rPr lang="en-US" b="1" dirty="0">
                <a:solidFill>
                  <a:schemeClr val="bg1"/>
                </a:solidFill>
                <a:latin typeface="Arial Narrow" pitchFamily="34" charset="0"/>
              </a:rPr>
            </a:br>
            <a:endParaRPr lang="en-US" b="1" dirty="0">
              <a:solidFill>
                <a:schemeClr val="bg1"/>
              </a:solidFill>
              <a:latin typeface="Arial Narrow" pitchFamily="34" charset="0"/>
            </a:endParaRPr>
          </a:p>
          <a:p>
            <a:pPr>
              <a:lnSpc>
                <a:spcPct val="120000"/>
              </a:lnSpc>
            </a:pPr>
            <a:r>
              <a:rPr lang="en-US" b="1" dirty="0">
                <a:solidFill>
                  <a:schemeClr val="bg1"/>
                </a:solidFill>
                <a:latin typeface="Arial Narrow" pitchFamily="34" charset="0"/>
              </a:rPr>
              <a:t>(+) lasting influence		Jonadab	Jer. 35:1-19</a:t>
            </a:r>
          </a:p>
          <a:p>
            <a:pPr>
              <a:lnSpc>
                <a:spcPct val="120000"/>
              </a:lnSpc>
            </a:pPr>
            <a:r>
              <a:rPr lang="en-US" b="1" dirty="0">
                <a:solidFill>
                  <a:schemeClr val="bg1"/>
                </a:solidFill>
                <a:latin typeface="Arial Narrow" pitchFamily="34" charset="0"/>
              </a:rPr>
              <a:t>(+) raised in the Word         L &gt; E &gt; T 	2Tim.1:5; 3:15			</a:t>
            </a:r>
            <a:endParaRPr lang="en-US" dirty="0">
              <a:solidFill>
                <a:schemeClr val="bg1"/>
              </a:solidFill>
              <a:latin typeface="Rockwell" pitchFamily="18" charset="0"/>
            </a:endParaRPr>
          </a:p>
        </p:txBody>
      </p:sp>
    </p:spTree>
    <p:extLst>
      <p:ext uri="{BB962C8B-B14F-4D97-AF65-F5344CB8AC3E}">
        <p14:creationId xmlns:p14="http://schemas.microsoft.com/office/powerpoint/2010/main" val="9269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85850"/>
            <a:ext cx="9165336" cy="46863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Proverbs 22.6</a:t>
            </a:r>
            <a:br>
              <a:rPr lang="en-US" b="1"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ESV</a:t>
            </a:r>
          </a:p>
          <a:p>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“Train up a child in the way he should go,</a:t>
            </a:r>
          </a:p>
          <a:p>
            <a:r>
              <a:rPr lang="en-US" b="1" dirty="0">
                <a:solidFill>
                  <a:schemeClr val="bg1"/>
                </a:solidFill>
                <a:latin typeface="Arial" panose="020B0604020202020204" pitchFamily="34" charset="0"/>
                <a:cs typeface="Arial" panose="020B0604020202020204" pitchFamily="34" charset="0"/>
              </a:rPr>
              <a:t> Even when he is old, he will not depart from it”</a:t>
            </a:r>
          </a:p>
        </p:txBody>
      </p:sp>
    </p:spTree>
    <p:extLst>
      <p:ext uri="{BB962C8B-B14F-4D97-AF65-F5344CB8AC3E}">
        <p14:creationId xmlns:p14="http://schemas.microsoft.com/office/powerpoint/2010/main" val="25500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766" y="1409700"/>
            <a:ext cx="9159766" cy="40386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r>
              <a:rPr lang="en-US" sz="4800" b="1" kern="0" dirty="0">
                <a:solidFill>
                  <a:srgbClr val="FFFFFF"/>
                </a:solidFill>
                <a:effectLst>
                  <a:outerShdw blurRad="38100" dist="38100" dir="2700000" algn="tl">
                    <a:srgbClr val="000000">
                      <a:alpha val="43137"/>
                    </a:srgbClr>
                  </a:outerShdw>
                </a:effectLst>
                <a:latin typeface="Arial" charset="0"/>
              </a:rPr>
              <a:t>Prov. 29:15</a:t>
            </a:r>
            <a:br>
              <a:rPr lang="en-US" sz="4800" b="1" kern="0" dirty="0">
                <a:solidFill>
                  <a:srgbClr val="FFFFFF"/>
                </a:solidFill>
                <a:effectLst>
                  <a:outerShdw blurRad="38100" dist="38100" dir="2700000" algn="tl">
                    <a:srgbClr val="000000">
                      <a:alpha val="43137"/>
                    </a:srgbClr>
                  </a:outerShdw>
                </a:effectLst>
                <a:latin typeface="Arial" charset="0"/>
              </a:rPr>
            </a:br>
            <a:r>
              <a:rPr lang="en-US" sz="2000" kern="0" dirty="0">
                <a:solidFill>
                  <a:srgbClr val="FFFFFF"/>
                </a:solidFill>
                <a:effectLst>
                  <a:outerShdw blurRad="38100" dist="38100" dir="2700000" algn="tl">
                    <a:srgbClr val="000000">
                      <a:alpha val="43137"/>
                    </a:srgbClr>
                  </a:outerShdw>
                </a:effectLst>
                <a:latin typeface="Arial" charset="0"/>
              </a:rPr>
              <a:t>NET</a:t>
            </a:r>
          </a:p>
          <a:p>
            <a:endParaRPr lang="en-US" sz="2000" kern="0" dirty="0">
              <a:solidFill>
                <a:srgbClr val="FFFFFF"/>
              </a:solidFill>
              <a:effectLst>
                <a:outerShdw blurRad="38100" dist="38100" dir="2700000" algn="tl">
                  <a:srgbClr val="000000">
                    <a:alpha val="43137"/>
                  </a:srgbClr>
                </a:outerShdw>
              </a:effectLst>
              <a:latin typeface="Arial" charset="0"/>
            </a:endParaRPr>
          </a:p>
          <a:p>
            <a:r>
              <a:rPr lang="en-US" dirty="0">
                <a:latin typeface="Arial" panose="020B0604020202020204" pitchFamily="34" charset="0"/>
                <a:cs typeface="Arial" panose="020B0604020202020204" pitchFamily="34" charset="0"/>
              </a:rPr>
              <a:t>A rod and reproof impart wisdom, but a child who is unrestrained brings shame to his mother.</a:t>
            </a:r>
            <a:endParaRPr lang="en-US" sz="48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0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4800" b="1" dirty="0">
                <a:solidFill>
                  <a:schemeClr val="bg1"/>
                </a:solidFill>
                <a:effectLst>
                  <a:outerShdw blurRad="38100" dist="38100" dir="2700000" algn="tl">
                    <a:srgbClr val="000000"/>
                  </a:outerShdw>
                </a:effectLst>
                <a:latin typeface="Arial" charset="0"/>
              </a:rPr>
              <a:t>CHILD TRAINING</a:t>
            </a:r>
            <a:endParaRPr lang="en-US" sz="4800" b="1" dirty="0">
              <a:latin typeface="Arial" charset="0"/>
            </a:endParaRPr>
          </a:p>
        </p:txBody>
      </p:sp>
      <p:sp>
        <p:nvSpPr>
          <p:cNvPr id="38915" name="Rectangle 3"/>
          <p:cNvSpPr>
            <a:spLocks noGrp="1" noChangeArrowheads="1"/>
          </p:cNvSpPr>
          <p:nvPr>
            <p:ph type="body" idx="1"/>
          </p:nvPr>
        </p:nvSpPr>
        <p:spPr>
          <a:xfrm>
            <a:off x="228600" y="1600200"/>
            <a:ext cx="8915400" cy="5257800"/>
          </a:xfrm>
        </p:spPr>
        <p:txBody>
          <a:bodyPr/>
          <a:lstStyle/>
          <a:p>
            <a:pPr>
              <a:lnSpc>
                <a:spcPct val="90000"/>
              </a:lnSpc>
            </a:pPr>
            <a:r>
              <a:rPr lang="en-US" b="1" dirty="0">
                <a:solidFill>
                  <a:srgbClr val="FF0000"/>
                </a:solidFill>
                <a:latin typeface="Arial" charset="0"/>
              </a:rPr>
              <a:t>Proverbs 22.6</a:t>
            </a:r>
            <a:r>
              <a:rPr lang="en-US" b="1" dirty="0">
                <a:latin typeface="Arial" charset="0"/>
              </a:rPr>
              <a:t>                                                    </a:t>
            </a:r>
            <a:r>
              <a:rPr lang="en-US" sz="3100" b="1" dirty="0">
                <a:latin typeface="Arial" charset="0"/>
              </a:rPr>
              <a:t>“Train up a child in the way he should go,	    	even when he is old,                                      	he will not depart from it”</a:t>
            </a:r>
          </a:p>
          <a:p>
            <a:pPr>
              <a:lnSpc>
                <a:spcPct val="90000"/>
              </a:lnSpc>
            </a:pPr>
            <a:r>
              <a:rPr lang="en-US" sz="3000" b="1" dirty="0">
                <a:solidFill>
                  <a:srgbClr val="FF0000"/>
                </a:solidFill>
                <a:latin typeface="Arial" charset="0"/>
              </a:rPr>
              <a:t>or Judith Harris:“</a:t>
            </a:r>
            <a:r>
              <a:rPr lang="en-US" sz="3000" b="1" i="1" u="sng" dirty="0">
                <a:solidFill>
                  <a:srgbClr val="FF0000"/>
                </a:solidFill>
                <a:latin typeface="Arial" charset="0"/>
              </a:rPr>
              <a:t>Do Parents really matter?</a:t>
            </a:r>
            <a:r>
              <a:rPr lang="en-US" sz="3000" b="1" i="1" dirty="0">
                <a:solidFill>
                  <a:srgbClr val="FF0000"/>
                </a:solidFill>
                <a:latin typeface="Arial" charset="0"/>
              </a:rPr>
              <a:t>” </a:t>
            </a:r>
          </a:p>
          <a:p>
            <a:pPr>
              <a:lnSpc>
                <a:spcPct val="90000"/>
              </a:lnSpc>
            </a:pPr>
            <a:endParaRPr lang="en-US" sz="1000" b="1" i="1" dirty="0">
              <a:latin typeface="Arial" charset="0"/>
            </a:endParaRPr>
          </a:p>
          <a:p>
            <a:pPr>
              <a:lnSpc>
                <a:spcPct val="90000"/>
              </a:lnSpc>
            </a:pPr>
            <a:r>
              <a:rPr lang="en-US" sz="3000" b="1" dirty="0">
                <a:latin typeface="Arial" charset="0"/>
              </a:rPr>
              <a:t>Time issues:</a:t>
            </a:r>
          </a:p>
          <a:p>
            <a:pPr>
              <a:lnSpc>
                <a:spcPct val="90000"/>
              </a:lnSpc>
            </a:pPr>
            <a:r>
              <a:rPr lang="en-US" sz="3000" b="1" dirty="0">
                <a:latin typeface="Arial" charset="0"/>
              </a:rPr>
              <a:t>     a garden</a:t>
            </a:r>
          </a:p>
          <a:p>
            <a:pPr marL="0" indent="0">
              <a:lnSpc>
                <a:spcPct val="90000"/>
              </a:lnSpc>
              <a:buNone/>
            </a:pPr>
            <a:endParaRPr lang="en-US" sz="3000" b="1" dirty="0">
              <a:solidFill>
                <a:srgbClr val="FF0000"/>
              </a:solidFill>
              <a:latin typeface="Arial" charset="0"/>
            </a:endParaRPr>
          </a:p>
        </p:txBody>
      </p:sp>
    </p:spTree>
    <p:extLst>
      <p:ext uri="{BB962C8B-B14F-4D97-AF65-F5344CB8AC3E}">
        <p14:creationId xmlns:p14="http://schemas.microsoft.com/office/powerpoint/2010/main" val="13270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pic>
        <p:nvPicPr>
          <p:cNvPr id="3078" name="Picture 6" descr="Harvest-Vegetables-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1"/>
            <a:ext cx="5867400" cy="29337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http://www.cultivatedforgod.com/wp-content/uploads/2013/09/Weeding-the-Garden-Bef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52801"/>
            <a:ext cx="5867400" cy="341998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114800" y="2296511"/>
            <a:ext cx="1752600" cy="1752600"/>
          </a:xfrm>
          <a:prstGeom prst="ellipse">
            <a:avLst/>
          </a:prstGeom>
          <a:solidFill>
            <a:srgbClr val="002060"/>
          </a:solidFill>
          <a:ln w="9525" cap="flat" cmpd="sng" algn="ctr">
            <a:noFill/>
            <a:prstDash val="solid"/>
            <a:round/>
            <a:headEnd type="none" w="med" len="med"/>
            <a:tailEnd type="none" w="med" len="med"/>
          </a:ln>
          <a:effectLst>
            <a:outerShdw blurRad="114300" dist="228600" dir="2700000" algn="ctr">
              <a:srgbClr val="000000">
                <a:alpha val="6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800" b="0" i="0" u="none" strike="noStrike" cap="none" normalizeH="0" baseline="0" dirty="0">
                <a:ln>
                  <a:noFill/>
                </a:ln>
                <a:solidFill>
                  <a:schemeClr val="bg1"/>
                </a:solidFill>
                <a:effectLst/>
                <a:latin typeface="Arial Black" panose="020B0A04020102020204" pitchFamily="34" charset="0"/>
              </a:rPr>
              <a:t>?</a:t>
            </a:r>
          </a:p>
        </p:txBody>
      </p:sp>
    </p:spTree>
    <p:extLst>
      <p:ext uri="{BB962C8B-B14F-4D97-AF65-F5344CB8AC3E}">
        <p14:creationId xmlns:p14="http://schemas.microsoft.com/office/powerpoint/2010/main" val="5553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4800" b="1">
                <a:solidFill>
                  <a:schemeClr val="bg1"/>
                </a:solidFill>
                <a:effectLst>
                  <a:outerShdw blurRad="38100" dist="38100" dir="2700000" algn="tl">
                    <a:srgbClr val="000000"/>
                  </a:outerShdw>
                </a:effectLst>
                <a:latin typeface="Arial" charset="0"/>
              </a:rPr>
              <a:t>PARENTS</a:t>
            </a:r>
            <a:endParaRPr lang="en-US" sz="4800" b="1">
              <a:latin typeface="Arial" charset="0"/>
            </a:endParaRPr>
          </a:p>
        </p:txBody>
      </p:sp>
      <p:sp>
        <p:nvSpPr>
          <p:cNvPr id="38915" name="Rectangle 3"/>
          <p:cNvSpPr>
            <a:spLocks noGrp="1" noChangeArrowheads="1"/>
          </p:cNvSpPr>
          <p:nvPr>
            <p:ph type="body" idx="1"/>
          </p:nvPr>
        </p:nvSpPr>
        <p:spPr>
          <a:xfrm>
            <a:off x="228600" y="1600200"/>
            <a:ext cx="8915400" cy="5257800"/>
          </a:xfrm>
        </p:spPr>
        <p:txBody>
          <a:bodyPr/>
          <a:lstStyle/>
          <a:p>
            <a:pPr>
              <a:lnSpc>
                <a:spcPct val="90000"/>
              </a:lnSpc>
            </a:pPr>
            <a:r>
              <a:rPr lang="en-US" b="1" dirty="0">
                <a:solidFill>
                  <a:srgbClr val="FF0000"/>
                </a:solidFill>
                <a:latin typeface="Arial" charset="0"/>
              </a:rPr>
              <a:t>Proverbs 22.6</a:t>
            </a:r>
            <a:r>
              <a:rPr lang="en-US" b="1" dirty="0">
                <a:latin typeface="Arial" charset="0"/>
              </a:rPr>
              <a:t>                                                    </a:t>
            </a:r>
            <a:r>
              <a:rPr lang="en-US" sz="3100" b="1" dirty="0">
                <a:latin typeface="Arial" charset="0"/>
              </a:rPr>
              <a:t>“Train up a child in the way he should go,	    	even when he is old,                                      	he will not depart from it”</a:t>
            </a:r>
          </a:p>
          <a:p>
            <a:pPr>
              <a:lnSpc>
                <a:spcPct val="90000"/>
              </a:lnSpc>
            </a:pPr>
            <a:r>
              <a:rPr lang="en-US" sz="3000" b="1" dirty="0">
                <a:solidFill>
                  <a:srgbClr val="FF0000"/>
                </a:solidFill>
                <a:latin typeface="Arial" charset="0"/>
              </a:rPr>
              <a:t>or Judith Harris:“</a:t>
            </a:r>
            <a:r>
              <a:rPr lang="en-US" sz="3000" b="1" i="1" u="sng" dirty="0">
                <a:solidFill>
                  <a:srgbClr val="FF0000"/>
                </a:solidFill>
                <a:latin typeface="Arial" charset="0"/>
              </a:rPr>
              <a:t>Do Parents really matter?</a:t>
            </a:r>
            <a:r>
              <a:rPr lang="en-US" sz="3000" b="1" i="1" dirty="0">
                <a:solidFill>
                  <a:srgbClr val="FF0000"/>
                </a:solidFill>
                <a:latin typeface="Arial" charset="0"/>
              </a:rPr>
              <a:t>” </a:t>
            </a:r>
          </a:p>
          <a:p>
            <a:pPr>
              <a:lnSpc>
                <a:spcPct val="90000"/>
              </a:lnSpc>
            </a:pPr>
            <a:endParaRPr lang="en-US" sz="1000" b="1" i="1" dirty="0">
              <a:latin typeface="Arial" charset="0"/>
            </a:endParaRPr>
          </a:p>
          <a:p>
            <a:pPr>
              <a:lnSpc>
                <a:spcPct val="90000"/>
              </a:lnSpc>
            </a:pPr>
            <a:r>
              <a:rPr lang="en-US" sz="3000" b="1" dirty="0">
                <a:latin typeface="Arial" charset="0"/>
              </a:rPr>
              <a:t>Time issues:</a:t>
            </a:r>
          </a:p>
          <a:p>
            <a:pPr>
              <a:lnSpc>
                <a:spcPct val="90000"/>
              </a:lnSpc>
            </a:pPr>
            <a:r>
              <a:rPr lang="en-US" sz="3000" b="1" dirty="0">
                <a:latin typeface="Arial" charset="0"/>
              </a:rPr>
              <a:t>     a garden</a:t>
            </a:r>
          </a:p>
          <a:p>
            <a:pPr>
              <a:lnSpc>
                <a:spcPct val="90000"/>
              </a:lnSpc>
            </a:pPr>
            <a:r>
              <a:rPr lang="en-US" sz="3000" b="1" dirty="0">
                <a:latin typeface="Arial" charset="0"/>
              </a:rPr>
              <a:t>     cat, bird</a:t>
            </a:r>
          </a:p>
          <a:p>
            <a:pPr>
              <a:lnSpc>
                <a:spcPct val="90000"/>
              </a:lnSpc>
            </a:pPr>
            <a:r>
              <a:rPr lang="en-US" sz="3000" b="1" dirty="0">
                <a:latin typeface="Arial" charset="0"/>
              </a:rPr>
              <a:t>     Deut. 6.7; Eph.6.4</a:t>
            </a:r>
          </a:p>
          <a:p>
            <a:pPr>
              <a:lnSpc>
                <a:spcPct val="90000"/>
              </a:lnSpc>
            </a:pPr>
            <a:r>
              <a:rPr lang="en-US" sz="3000" b="1" dirty="0">
                <a:latin typeface="Arial" charset="0"/>
              </a:rPr>
              <a:t>     the importance of starting early</a:t>
            </a:r>
            <a:endParaRPr lang="en-US" sz="3000" b="1" dirty="0">
              <a:solidFill>
                <a:srgbClr val="FF0000"/>
              </a:solidFill>
              <a:latin typeface="Arial" charset="0"/>
            </a:endParaRPr>
          </a:p>
        </p:txBody>
      </p:sp>
      <p:sp>
        <p:nvSpPr>
          <p:cNvPr id="2" name="Rounded Rectangular Callout 1">
            <a:extLst>
              <a:ext uri="{FF2B5EF4-FFF2-40B4-BE49-F238E27FC236}">
                <a16:creationId xmlns:a16="http://schemas.microsoft.com/office/drawing/2014/main" id="{89353471-47F2-3343-9E36-BA24CFAAA833}"/>
              </a:ext>
            </a:extLst>
          </p:cNvPr>
          <p:cNvSpPr/>
          <p:nvPr/>
        </p:nvSpPr>
        <p:spPr bwMode="auto">
          <a:xfrm>
            <a:off x="4686300" y="762000"/>
            <a:ext cx="4229100" cy="4710112"/>
          </a:xfrm>
          <a:prstGeom prst="wedgeRoundRectCallout">
            <a:avLst>
              <a:gd name="adj1" fmla="val -95401"/>
              <a:gd name="adj2" fmla="val 47690"/>
              <a:gd name="adj3" fmla="val 16667"/>
            </a:avLst>
          </a:prstGeom>
          <a:ln>
            <a:headEnd type="none" w="med" len="med"/>
            <a:tailEnd type="none" w="med" len="med"/>
          </a:ln>
          <a:effectLst>
            <a:outerShdw blurRad="165100" dist="228600" dir="30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3200" dirty="0">
                <a:solidFill>
                  <a:schemeClr val="bg1"/>
                </a:solidFill>
                <a:latin typeface="Calibri" panose="020F0502020204030204" pitchFamily="34" charset="0"/>
                <a:cs typeface="Calibri" panose="020F0502020204030204" pitchFamily="34" charset="0"/>
              </a:rPr>
              <a:t>It takes the babies </a:t>
            </a:r>
            <a:r>
              <a:rPr lang="en-US" sz="3200" b="1" dirty="0">
                <a:solidFill>
                  <a:schemeClr val="bg1"/>
                </a:solidFill>
                <a:latin typeface="Calibri" panose="020F0502020204030204" pitchFamily="34" charset="0"/>
                <a:cs typeface="Calibri" panose="020F0502020204030204" pitchFamily="34" charset="0"/>
              </a:rPr>
              <a:t>about 2 weeks</a:t>
            </a:r>
            <a:r>
              <a:rPr lang="en-US" sz="3200" dirty="0">
                <a:solidFill>
                  <a:schemeClr val="bg1"/>
                </a:solidFill>
                <a:latin typeface="Calibri" panose="020F0502020204030204" pitchFamily="34" charset="0"/>
                <a:cs typeface="Calibri" panose="020F0502020204030204" pitchFamily="34" charset="0"/>
              </a:rPr>
              <a:t> to leave the nest, or "fledge," and then they usually stay with their parents for two or three weeks after that. </a:t>
            </a:r>
            <a:br>
              <a:rPr lang="en-US" sz="32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Journey North American Robin</a:t>
            </a:r>
          </a:p>
        </p:txBody>
      </p:sp>
      <p:sp>
        <p:nvSpPr>
          <p:cNvPr id="6" name="Rounded Rectangular Callout 5">
            <a:extLst>
              <a:ext uri="{FF2B5EF4-FFF2-40B4-BE49-F238E27FC236}">
                <a16:creationId xmlns:a16="http://schemas.microsoft.com/office/drawing/2014/main" id="{B4C66B79-0991-4549-B773-910F89F5B204}"/>
              </a:ext>
            </a:extLst>
          </p:cNvPr>
          <p:cNvSpPr/>
          <p:nvPr/>
        </p:nvSpPr>
        <p:spPr bwMode="auto">
          <a:xfrm>
            <a:off x="2514600" y="2611660"/>
            <a:ext cx="1780032" cy="1516856"/>
          </a:xfrm>
          <a:prstGeom prst="wedgeRoundRectCallout">
            <a:avLst>
              <a:gd name="adj1" fmla="val -92319"/>
              <a:gd name="adj2" fmla="val 117618"/>
              <a:gd name="adj3" fmla="val 16667"/>
            </a:avLst>
          </a:prstGeom>
          <a:ln>
            <a:headEnd type="none" w="med" len="med"/>
            <a:tailEnd type="none" w="med" len="med"/>
          </a:ln>
          <a:effectLst>
            <a:outerShdw blurRad="165100" dist="228600" dir="30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10 to 12 weeks</a:t>
            </a:r>
            <a:endParaRPr lang="en-US" sz="20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9048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autoUpdateAnimBg="0"/>
      <p:bldP spid="2" grpId="0" animBg="1"/>
      <p:bldP spid="2" grpId="1" animBg="1"/>
      <p:bldP spid="6" grpId="0" animBg="1"/>
      <p:bldP spid="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438400"/>
            <a:ext cx="8610600" cy="1828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4800" b="1" dirty="0">
                <a:solidFill>
                  <a:schemeClr val="bg1"/>
                </a:solidFill>
                <a:effectLst>
                  <a:outerShdw blurRad="38100" dist="38100" dir="2700000" algn="tl">
                    <a:srgbClr val="000000">
                      <a:alpha val="43137"/>
                    </a:srgbClr>
                  </a:outerShdw>
                </a:effectLst>
                <a:latin typeface="Arial" charset="0"/>
              </a:rPr>
              <a:t>early child training</a:t>
            </a:r>
            <a:endParaRPr lang="en-US" sz="4800" b="1"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0372150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6858000"/>
          </a:xfrm>
          <a:solidFill>
            <a:schemeClr val="tx2"/>
          </a:solidFill>
        </p:spPr>
        <p:txBody>
          <a:bodyPr/>
          <a:lstStyle/>
          <a:p>
            <a:r>
              <a:rPr lang="en-US" sz="3200" b="1" dirty="0">
                <a:solidFill>
                  <a:schemeClr val="bg1"/>
                </a:solidFill>
                <a:latin typeface="Arial" pitchFamily="34" charset="0"/>
              </a:rPr>
              <a:t> </a:t>
            </a:r>
            <a:br>
              <a:rPr lang="en-US" sz="3200" b="1" dirty="0">
                <a:solidFill>
                  <a:schemeClr val="bg1"/>
                </a:solidFill>
                <a:latin typeface="Arial" pitchFamily="34" charset="0"/>
              </a:rPr>
            </a:br>
            <a:br>
              <a:rPr lang="en-US" sz="3200" b="1" dirty="0">
                <a:solidFill>
                  <a:schemeClr val="bg1"/>
                </a:solidFill>
                <a:latin typeface="Arial" pitchFamily="34" charset="0"/>
              </a:rPr>
            </a:br>
            <a:r>
              <a:rPr lang="en-US" sz="5400" b="1" dirty="0">
                <a:solidFill>
                  <a:schemeClr val="bg1"/>
                </a:solidFill>
                <a:latin typeface="Arial" pitchFamily="34" charset="0"/>
              </a:rPr>
              <a:t>LESSON # 1:</a:t>
            </a:r>
            <a:br>
              <a:rPr lang="en-US" sz="5400" b="1" dirty="0">
                <a:solidFill>
                  <a:schemeClr val="bg1"/>
                </a:solidFill>
                <a:latin typeface="Arial" pitchFamily="34" charset="0"/>
              </a:rPr>
            </a:br>
            <a:br>
              <a:rPr lang="en-US" sz="5400" b="1" dirty="0">
                <a:solidFill>
                  <a:schemeClr val="bg1"/>
                </a:solidFill>
                <a:latin typeface="Arial" pitchFamily="34" charset="0"/>
              </a:rPr>
            </a:br>
            <a:r>
              <a:rPr lang="en-US" sz="5400" b="1" dirty="0">
                <a:solidFill>
                  <a:schemeClr val="bg1"/>
                </a:solidFill>
                <a:latin typeface="Arial" pitchFamily="34" charset="0"/>
              </a:rPr>
              <a:t>basic vocabulary:</a:t>
            </a:r>
            <a:br>
              <a:rPr lang="en-US" sz="5400" b="1" dirty="0">
                <a:solidFill>
                  <a:schemeClr val="bg1"/>
                </a:solidFill>
                <a:latin typeface="Arial" pitchFamily="34" charset="0"/>
              </a:rPr>
            </a:br>
            <a:br>
              <a:rPr lang="en-US" sz="5400" b="1" dirty="0">
                <a:solidFill>
                  <a:schemeClr val="bg1"/>
                </a:solidFill>
                <a:latin typeface="Arial" pitchFamily="34" charset="0"/>
              </a:rPr>
            </a:br>
            <a:br>
              <a:rPr lang="en-US" sz="5400" b="1" dirty="0">
                <a:solidFill>
                  <a:schemeClr val="bg1"/>
                </a:solidFill>
                <a:latin typeface="Arial" pitchFamily="34" charset="0"/>
              </a:rPr>
            </a:br>
            <a:br>
              <a:rPr lang="en-US" sz="5400" b="1" dirty="0">
                <a:solidFill>
                  <a:schemeClr val="bg1"/>
                </a:solidFill>
                <a:latin typeface="Arial" pitchFamily="34" charset="0"/>
              </a:rPr>
            </a:br>
            <a:br>
              <a:rPr lang="en-US" sz="5400" b="1" dirty="0">
                <a:solidFill>
                  <a:schemeClr val="bg1"/>
                </a:solidFill>
                <a:latin typeface="Arial" pitchFamily="34" charset="0"/>
              </a:rPr>
            </a:br>
            <a:endParaRPr lang="en-US" sz="5400" b="1" dirty="0">
              <a:solidFill>
                <a:schemeClr val="bg1"/>
              </a:solidFill>
              <a:latin typeface="Arial" pitchFamily="34" charset="0"/>
            </a:endParaRPr>
          </a:p>
        </p:txBody>
      </p:sp>
      <p:sp>
        <p:nvSpPr>
          <p:cNvPr id="22" name="Oval Callout 21">
            <a:extLst>
              <a:ext uri="{FF2B5EF4-FFF2-40B4-BE49-F238E27FC236}">
                <a16:creationId xmlns:a16="http://schemas.microsoft.com/office/drawing/2014/main" id="{D96640C4-A7CF-824C-9AFF-FE10D638CCFD}"/>
              </a:ext>
            </a:extLst>
          </p:cNvPr>
          <p:cNvSpPr/>
          <p:nvPr/>
        </p:nvSpPr>
        <p:spPr bwMode="auto">
          <a:xfrm>
            <a:off x="914400" y="4113490"/>
            <a:ext cx="2667000" cy="167771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0" b="1" dirty="0">
                <a:solidFill>
                  <a:schemeClr val="tx1"/>
                </a:solidFill>
                <a:latin typeface="Calibri" panose="020F0502020204030204" pitchFamily="34" charset="0"/>
                <a:cs typeface="Calibri" panose="020F0502020204030204" pitchFamily="34" charset="0"/>
              </a:rPr>
              <a:t>No</a:t>
            </a:r>
            <a:endParaRPr kumimoji="0" lang="en-US" sz="6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Equal 22">
            <a:extLst>
              <a:ext uri="{FF2B5EF4-FFF2-40B4-BE49-F238E27FC236}">
                <a16:creationId xmlns:a16="http://schemas.microsoft.com/office/drawing/2014/main" id="{055D1273-A3AF-B74B-89B2-B9FC727E30F6}"/>
              </a:ext>
            </a:extLst>
          </p:cNvPr>
          <p:cNvSpPr/>
          <p:nvPr/>
        </p:nvSpPr>
        <p:spPr bwMode="auto">
          <a:xfrm>
            <a:off x="4128395" y="4648200"/>
            <a:ext cx="860323" cy="719019"/>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a:ln>
                <a:noFill/>
              </a:ln>
              <a:solidFill>
                <a:schemeClr val="tx1"/>
              </a:solidFill>
              <a:effectLst/>
              <a:latin typeface="Arial" charset="0"/>
            </a:endParaRPr>
          </a:p>
        </p:txBody>
      </p:sp>
      <p:sp>
        <p:nvSpPr>
          <p:cNvPr id="24" name="Oval Callout 23">
            <a:extLst>
              <a:ext uri="{FF2B5EF4-FFF2-40B4-BE49-F238E27FC236}">
                <a16:creationId xmlns:a16="http://schemas.microsoft.com/office/drawing/2014/main" id="{74CA52C3-4972-B04F-AE38-79871762EAC8}"/>
              </a:ext>
            </a:extLst>
          </p:cNvPr>
          <p:cNvSpPr/>
          <p:nvPr/>
        </p:nvSpPr>
        <p:spPr bwMode="auto">
          <a:xfrm>
            <a:off x="5638800" y="4112180"/>
            <a:ext cx="2667000" cy="167771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6000" b="1" dirty="0">
                <a:solidFill>
                  <a:schemeClr val="tx1"/>
                </a:solidFill>
                <a:latin typeface="Calibri" panose="020F0502020204030204" pitchFamily="34" charset="0"/>
                <a:cs typeface="Calibri" panose="020F0502020204030204" pitchFamily="34" charset="0"/>
              </a:rPr>
              <a:t>No</a:t>
            </a:r>
            <a:endParaRPr kumimoji="0" lang="en-US" sz="6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4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447800"/>
            <a:ext cx="9144000" cy="5410200"/>
          </a:xfrm>
        </p:spPr>
        <p:txBody>
          <a:bodyPr/>
          <a:lstStyle/>
          <a:p>
            <a:r>
              <a:rPr lang="en-US" sz="3600" dirty="0">
                <a:latin typeface="Arial" charset="0"/>
              </a:rPr>
              <a:t>The importance of  “no” [cf. </a:t>
            </a:r>
            <a:r>
              <a:rPr lang="en-US" sz="3600" b="1" dirty="0">
                <a:latin typeface="Arial" charset="0"/>
              </a:rPr>
              <a:t>Gen.2; Ex. 20</a:t>
            </a:r>
            <a:r>
              <a:rPr lang="en-US" sz="3600" dirty="0">
                <a:latin typeface="Arial" charset="0"/>
              </a:rPr>
              <a:t>]</a:t>
            </a:r>
          </a:p>
          <a:p>
            <a:r>
              <a:rPr lang="en-US" sz="3600" b="1" dirty="0">
                <a:solidFill>
                  <a:srgbClr val="C00000"/>
                </a:solidFill>
                <a:latin typeface="Arial" charset="0"/>
              </a:rPr>
              <a:t>respect &amp; compliance for the </a:t>
            </a:r>
            <a:r>
              <a:rPr lang="en-US" sz="3600" b="1" u="sng" dirty="0">
                <a:solidFill>
                  <a:srgbClr val="C00000"/>
                </a:solidFill>
                <a:latin typeface="Arial" charset="0"/>
              </a:rPr>
              <a:t>prohibitory “no”</a:t>
            </a:r>
          </a:p>
          <a:p>
            <a:r>
              <a:rPr lang="en-US" sz="3600" dirty="0">
                <a:latin typeface="Arial" charset="0"/>
              </a:rPr>
              <a:t>if you don’t mean it, don’t say it, and if you do mean it, enforce it   - </a:t>
            </a:r>
            <a:r>
              <a:rPr lang="en-US" sz="3600" b="1" dirty="0">
                <a:solidFill>
                  <a:srgbClr val="C00000"/>
                </a:solidFill>
                <a:latin typeface="Arial" charset="0"/>
              </a:rPr>
              <a:t>Mt.5.37</a:t>
            </a:r>
          </a:p>
        </p:txBody>
      </p:sp>
      <p:sp>
        <p:nvSpPr>
          <p:cNvPr id="5" name="Rectangle 2"/>
          <p:cNvSpPr>
            <a:spLocks noGrp="1" noChangeArrowheads="1"/>
          </p:cNvSpPr>
          <p:nvPr>
            <p:ph type="title"/>
          </p:nvPr>
        </p:nvSpPr>
        <p:spPr>
          <a:xfrm>
            <a:off x="685800" y="228600"/>
            <a:ext cx="7772400" cy="1066800"/>
          </a:xfrm>
          <a:solidFill>
            <a:srgbClr val="002060"/>
          </a:solidFill>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a:solidFill>
                  <a:schemeClr val="bg1"/>
                </a:solidFill>
                <a:latin typeface="Arial" charset="0"/>
              </a:rPr>
              <a:t>EARLY TRAINING &amp; “NO”</a:t>
            </a:r>
            <a:endParaRPr lang="en-US" sz="48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6858000"/>
          </a:xfrm>
          <a:solidFill>
            <a:schemeClr val="tx2"/>
          </a:solidFill>
        </p:spPr>
        <p:txBody>
          <a:bodyPr/>
          <a:lstStyle/>
          <a:p>
            <a:pPr algn="l"/>
            <a:r>
              <a:rPr lang="en-US" sz="2800" b="1" dirty="0">
                <a:solidFill>
                  <a:srgbClr val="FFFF00"/>
                </a:solidFill>
                <a:latin typeface="Arial" pitchFamily="34" charset="0"/>
              </a:rPr>
              <a:t>VOCABULARY TEST:</a:t>
            </a:r>
            <a:br>
              <a:rPr lang="en-US" sz="2800" b="1" dirty="0">
                <a:solidFill>
                  <a:srgbClr val="FFFF00"/>
                </a:solidFill>
                <a:latin typeface="Arial" pitchFamily="34" charset="0"/>
              </a:rPr>
            </a:br>
            <a:r>
              <a:rPr lang="en-US" sz="3200" b="1" dirty="0">
                <a:solidFill>
                  <a:schemeClr val="bg1"/>
                </a:solidFill>
                <a:latin typeface="Arial" pitchFamily="34" charset="0"/>
              </a:rPr>
              <a:t>  </a:t>
            </a: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endParaRPr lang="en-US" sz="3600" b="1" dirty="0">
              <a:solidFill>
                <a:schemeClr val="bg1"/>
              </a:solidFill>
              <a:latin typeface="Arial" pitchFamily="34" charset="0"/>
            </a:endParaRPr>
          </a:p>
        </p:txBody>
      </p:sp>
      <p:sp>
        <p:nvSpPr>
          <p:cNvPr id="2" name="Oval Callout 1">
            <a:extLst>
              <a:ext uri="{FF2B5EF4-FFF2-40B4-BE49-F238E27FC236}">
                <a16:creationId xmlns:a16="http://schemas.microsoft.com/office/drawing/2014/main" id="{7068C117-9F8E-644A-867D-DF3ADA831CD8}"/>
              </a:ext>
            </a:extLst>
          </p:cNvPr>
          <p:cNvSpPr/>
          <p:nvPr/>
        </p:nvSpPr>
        <p:spPr bwMode="auto">
          <a:xfrm>
            <a:off x="638176" y="83820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Equal 2">
            <a:extLst>
              <a:ext uri="{FF2B5EF4-FFF2-40B4-BE49-F238E27FC236}">
                <a16:creationId xmlns:a16="http://schemas.microsoft.com/office/drawing/2014/main" id="{9932ADEF-EA4A-5543-9E5D-F3EAC24A9CCA}"/>
              </a:ext>
            </a:extLst>
          </p:cNvPr>
          <p:cNvSpPr/>
          <p:nvPr/>
        </p:nvSpPr>
        <p:spPr bwMode="auto">
          <a:xfrm>
            <a:off x="3752850" y="1143000"/>
            <a:ext cx="762000"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Cloud Callout 6">
            <a:extLst>
              <a:ext uri="{FF2B5EF4-FFF2-40B4-BE49-F238E27FC236}">
                <a16:creationId xmlns:a16="http://schemas.microsoft.com/office/drawing/2014/main" id="{0F069A6A-BB20-7B40-98A0-4CB7BE6DD269}"/>
              </a:ext>
            </a:extLst>
          </p:cNvPr>
          <p:cNvSpPr/>
          <p:nvPr/>
        </p:nvSpPr>
        <p:spPr bwMode="auto">
          <a:xfrm>
            <a:off x="4919665" y="685800"/>
            <a:ext cx="3538535" cy="1371600"/>
          </a:xfrm>
          <a:prstGeom prst="cloudCallout">
            <a:avLst>
              <a:gd name="adj1" fmla="val 61075"/>
              <a:gd name="adj2" fmla="val 4166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2800" b="1" dirty="0">
                <a:solidFill>
                  <a:schemeClr val="tx1"/>
                </a:solidFill>
                <a:latin typeface="Calibri" panose="020F0502020204030204" pitchFamily="34" charset="0"/>
                <a:cs typeface="Calibri" panose="020F0502020204030204" pitchFamily="34" charset="0"/>
              </a:rPr>
              <a:t>Tantrum</a:t>
            </a:r>
          </a:p>
          <a:p>
            <a:pPr algn="ctr"/>
            <a:r>
              <a:rPr lang="en-US" sz="2800" b="1" dirty="0">
                <a:solidFill>
                  <a:schemeClr val="tx1"/>
                </a:solidFill>
                <a:latin typeface="Calibri" panose="020F0502020204030204" pitchFamily="34" charset="0"/>
                <a:cs typeface="Calibri" panose="020F0502020204030204" pitchFamily="34" charset="0"/>
              </a:rPr>
              <a:t>time</a:t>
            </a:r>
          </a:p>
        </p:txBody>
      </p:sp>
      <p:sp>
        <p:nvSpPr>
          <p:cNvPr id="6" name="Rectangle 5">
            <a:extLst>
              <a:ext uri="{FF2B5EF4-FFF2-40B4-BE49-F238E27FC236}">
                <a16:creationId xmlns:a16="http://schemas.microsoft.com/office/drawing/2014/main" id="{C7F86152-323D-7E4E-A801-4C39C4EEFA90}"/>
              </a:ext>
            </a:extLst>
          </p:cNvPr>
          <p:cNvSpPr/>
          <p:nvPr/>
        </p:nvSpPr>
        <p:spPr>
          <a:xfrm>
            <a:off x="3810000" y="197803"/>
            <a:ext cx="5505450" cy="432414"/>
          </a:xfrm>
          <a:prstGeom prst="rect">
            <a:avLst/>
          </a:prstGeom>
        </p:spPr>
        <p:txBody>
          <a:bodyPr wrap="square">
            <a:spAutoFit/>
          </a:bodyPr>
          <a:lstStyle/>
          <a:p>
            <a:r>
              <a:rPr lang="en-US" sz="2800" b="1" dirty="0">
                <a:solidFill>
                  <a:schemeClr val="bg1"/>
                </a:solidFill>
                <a:latin typeface="Calibri" panose="020F0502020204030204" pitchFamily="34" charset="0"/>
                <a:cs typeface="Calibri" panose="020F0502020204030204" pitchFamily="34" charset="0"/>
              </a:rPr>
              <a:t>What does “no” mean to my child?</a:t>
            </a:r>
            <a:endParaRPr lang="en-US" sz="2800" dirty="0">
              <a:latin typeface="Calibri" panose="020F0502020204030204" pitchFamily="34" charset="0"/>
              <a:cs typeface="Calibri" panose="020F0502020204030204" pitchFamily="34" charset="0"/>
            </a:endParaRPr>
          </a:p>
        </p:txBody>
      </p:sp>
      <p:sp>
        <p:nvSpPr>
          <p:cNvPr id="9" name="Oval Callout 8">
            <a:extLst>
              <a:ext uri="{FF2B5EF4-FFF2-40B4-BE49-F238E27FC236}">
                <a16:creationId xmlns:a16="http://schemas.microsoft.com/office/drawing/2014/main" id="{317999C0-8A86-5E43-BE27-536627A8625C}"/>
              </a:ext>
            </a:extLst>
          </p:cNvPr>
          <p:cNvSpPr/>
          <p:nvPr/>
        </p:nvSpPr>
        <p:spPr bwMode="auto">
          <a:xfrm>
            <a:off x="666751" y="228600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Equal 9">
            <a:extLst>
              <a:ext uri="{FF2B5EF4-FFF2-40B4-BE49-F238E27FC236}">
                <a16:creationId xmlns:a16="http://schemas.microsoft.com/office/drawing/2014/main" id="{B4765C0B-1A2C-6944-88FA-B56AFBF2E491}"/>
              </a:ext>
            </a:extLst>
          </p:cNvPr>
          <p:cNvSpPr/>
          <p:nvPr/>
        </p:nvSpPr>
        <p:spPr bwMode="auto">
          <a:xfrm>
            <a:off x="3781425" y="2590800"/>
            <a:ext cx="762000"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Oval Callout 10">
            <a:extLst>
              <a:ext uri="{FF2B5EF4-FFF2-40B4-BE49-F238E27FC236}">
                <a16:creationId xmlns:a16="http://schemas.microsoft.com/office/drawing/2014/main" id="{6ABF124F-F83D-904F-9E89-028680815E18}"/>
              </a:ext>
            </a:extLst>
          </p:cNvPr>
          <p:cNvSpPr/>
          <p:nvPr/>
        </p:nvSpPr>
        <p:spPr bwMode="auto">
          <a:xfrm>
            <a:off x="695326" y="388620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Equal 11">
            <a:extLst>
              <a:ext uri="{FF2B5EF4-FFF2-40B4-BE49-F238E27FC236}">
                <a16:creationId xmlns:a16="http://schemas.microsoft.com/office/drawing/2014/main" id="{9F3EEB86-7EA5-584A-BF5F-6ECF438D42A5}"/>
              </a:ext>
            </a:extLst>
          </p:cNvPr>
          <p:cNvSpPr/>
          <p:nvPr/>
        </p:nvSpPr>
        <p:spPr bwMode="auto">
          <a:xfrm>
            <a:off x="3810000" y="4191000"/>
            <a:ext cx="762000"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 name="Oval Callout 12">
            <a:extLst>
              <a:ext uri="{FF2B5EF4-FFF2-40B4-BE49-F238E27FC236}">
                <a16:creationId xmlns:a16="http://schemas.microsoft.com/office/drawing/2014/main" id="{6F25D687-EEE0-4C43-9D76-7781F1407CE2}"/>
              </a:ext>
            </a:extLst>
          </p:cNvPr>
          <p:cNvSpPr/>
          <p:nvPr/>
        </p:nvSpPr>
        <p:spPr bwMode="auto">
          <a:xfrm>
            <a:off x="695326" y="535436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Equal 13">
            <a:extLst>
              <a:ext uri="{FF2B5EF4-FFF2-40B4-BE49-F238E27FC236}">
                <a16:creationId xmlns:a16="http://schemas.microsoft.com/office/drawing/2014/main" id="{7ED7B3C6-8409-214F-AB8B-3A2694C497C1}"/>
              </a:ext>
            </a:extLst>
          </p:cNvPr>
          <p:cNvSpPr/>
          <p:nvPr/>
        </p:nvSpPr>
        <p:spPr bwMode="auto">
          <a:xfrm>
            <a:off x="3810000" y="5659160"/>
            <a:ext cx="762000"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Cloud Callout 15">
            <a:extLst>
              <a:ext uri="{FF2B5EF4-FFF2-40B4-BE49-F238E27FC236}">
                <a16:creationId xmlns:a16="http://schemas.microsoft.com/office/drawing/2014/main" id="{86A759C5-BC55-634B-8F98-5AB7CD4B4C85}"/>
              </a:ext>
            </a:extLst>
          </p:cNvPr>
          <p:cNvSpPr/>
          <p:nvPr/>
        </p:nvSpPr>
        <p:spPr bwMode="auto">
          <a:xfrm>
            <a:off x="4572000" y="2085975"/>
            <a:ext cx="4010025" cy="1607760"/>
          </a:xfrm>
          <a:prstGeom prst="cloudCallout">
            <a:avLst>
              <a:gd name="adj1" fmla="val 61075"/>
              <a:gd name="adj2" fmla="val 4166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tx1"/>
                </a:solidFill>
                <a:latin typeface="Calibri" panose="020F0502020204030204" pitchFamily="34" charset="0"/>
                <a:cs typeface="Calibri" panose="020F0502020204030204" pitchFamily="34" charset="0"/>
              </a:rPr>
              <a:t>The defense attorney may now cross examine</a:t>
            </a:r>
          </a:p>
        </p:txBody>
      </p:sp>
      <p:sp>
        <p:nvSpPr>
          <p:cNvPr id="17" name="Cloud Callout 16">
            <a:extLst>
              <a:ext uri="{FF2B5EF4-FFF2-40B4-BE49-F238E27FC236}">
                <a16:creationId xmlns:a16="http://schemas.microsoft.com/office/drawing/2014/main" id="{8E8481EA-4E1C-894E-8746-693B3372AC3F}"/>
              </a:ext>
            </a:extLst>
          </p:cNvPr>
          <p:cNvSpPr/>
          <p:nvPr/>
        </p:nvSpPr>
        <p:spPr bwMode="auto">
          <a:xfrm>
            <a:off x="4724400" y="3769935"/>
            <a:ext cx="3795711" cy="1487865"/>
          </a:xfrm>
          <a:prstGeom prst="cloudCallout">
            <a:avLst>
              <a:gd name="adj1" fmla="val 61075"/>
              <a:gd name="adj2" fmla="val 4166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tx1"/>
                </a:solidFill>
                <a:latin typeface="Calibri" panose="020F0502020204030204" pitchFamily="34" charset="0"/>
                <a:cs typeface="Calibri" panose="020F0502020204030204" pitchFamily="34" charset="0"/>
              </a:rPr>
              <a:t>Don’t do it while Mom or Dad are watching</a:t>
            </a:r>
          </a:p>
        </p:txBody>
      </p:sp>
      <p:sp>
        <p:nvSpPr>
          <p:cNvPr id="19" name="Oval Callout 18">
            <a:extLst>
              <a:ext uri="{FF2B5EF4-FFF2-40B4-BE49-F238E27FC236}">
                <a16:creationId xmlns:a16="http://schemas.microsoft.com/office/drawing/2014/main" id="{CE4594A9-0B56-114C-BBFC-A4B63F991B7A}"/>
              </a:ext>
            </a:extLst>
          </p:cNvPr>
          <p:cNvSpPr/>
          <p:nvPr/>
        </p:nvSpPr>
        <p:spPr bwMode="auto">
          <a:xfrm>
            <a:off x="5450682" y="535305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87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6" grpId="0"/>
      <p:bldP spid="9" grpId="0" animBg="1"/>
      <p:bldP spid="10" grpId="0" animBg="1"/>
      <p:bldP spid="11" grpId="0" animBg="1"/>
      <p:bldP spid="12" grpId="0" animBg="1"/>
      <p:bldP spid="13" grpId="0" animBg="1"/>
      <p:bldP spid="14" grpId="0" animBg="1"/>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Rectangle 2"/>
          <p:cNvSpPr/>
          <p:nvPr/>
        </p:nvSpPr>
        <p:spPr>
          <a:xfrm>
            <a:off x="169478" y="5562600"/>
            <a:ext cx="8784022" cy="1077218"/>
          </a:xfrm>
          <a:prstGeom prst="rect">
            <a:avLst/>
          </a:prstGeom>
        </p:spPr>
        <p:txBody>
          <a:bodyPr wrap="square">
            <a:spAutoFit/>
          </a:bodyPr>
          <a:lstStyle/>
          <a:p>
            <a:r>
              <a:rPr lang="en-US" sz="3600" kern="0" dirty="0">
                <a:solidFill>
                  <a:srgbClr val="FFFFFF"/>
                </a:solidFill>
                <a:effectLst>
                  <a:outerShdw blurRad="38100" dist="38100" dir="2700000" algn="tl">
                    <a:srgbClr val="000000">
                      <a:alpha val="43137"/>
                    </a:srgbClr>
                  </a:outerShdw>
                </a:effectLst>
                <a:latin typeface="Arial Black" pitchFamily="34" charset="0"/>
                <a:ea typeface="+mj-ea"/>
                <a:cs typeface="+mj-cs"/>
              </a:rPr>
              <a:t>2 </a:t>
            </a:r>
            <a:r>
              <a:rPr lang="en-US" sz="3600" kern="0" dirty="0" err="1">
                <a:solidFill>
                  <a:srgbClr val="FFFFFF"/>
                </a:solidFill>
                <a:effectLst>
                  <a:outerShdw blurRad="38100" dist="38100" dir="2700000" algn="tl">
                    <a:srgbClr val="000000">
                      <a:alpha val="43137"/>
                    </a:srgbClr>
                  </a:outerShdw>
                </a:effectLst>
                <a:latin typeface="Arial Black" pitchFamily="34" charset="0"/>
                <a:ea typeface="+mj-ea"/>
                <a:cs typeface="+mj-cs"/>
              </a:rPr>
              <a:t>Ptr</a:t>
            </a:r>
            <a:r>
              <a:rPr lang="en-US" sz="3600" kern="0" dirty="0">
                <a:solidFill>
                  <a:srgbClr val="FFFFFF"/>
                </a:solidFill>
                <a:effectLst>
                  <a:outerShdw blurRad="38100" dist="38100" dir="2700000" algn="tl">
                    <a:srgbClr val="000000">
                      <a:alpha val="43137"/>
                    </a:srgbClr>
                  </a:outerShdw>
                </a:effectLst>
                <a:latin typeface="Arial Black" pitchFamily="34" charset="0"/>
                <a:ea typeface="+mj-ea"/>
                <a:cs typeface="+mj-cs"/>
              </a:rPr>
              <a:t>. 3</a:t>
            </a:r>
            <a:br>
              <a:rPr lang="en-US" sz="3600" kern="0" dirty="0">
                <a:solidFill>
                  <a:srgbClr val="FFFFFF"/>
                </a:solidFill>
                <a:effectLst>
                  <a:outerShdw blurRad="38100" dist="38100" dir="2700000" algn="tl">
                    <a:srgbClr val="000000">
                      <a:alpha val="43137"/>
                    </a:srgbClr>
                  </a:outerShdw>
                </a:effectLst>
                <a:latin typeface="Arial Black" pitchFamily="34" charset="0"/>
                <a:ea typeface="+mj-ea"/>
                <a:cs typeface="+mj-cs"/>
              </a:rPr>
            </a:br>
            <a:r>
              <a:rPr lang="en-US" sz="2800" kern="0" dirty="0">
                <a:solidFill>
                  <a:srgbClr val="FFFFFF"/>
                </a:solidFill>
                <a:effectLst>
                  <a:outerShdw blurRad="38100" dist="38100" dir="2700000" algn="tl">
                    <a:srgbClr val="000000">
                      <a:alpha val="43137"/>
                    </a:srgbClr>
                  </a:outerShdw>
                </a:effectLst>
                <a:latin typeface="Arial" pitchFamily="34" charset="0"/>
                <a:ea typeface="+mj-ea"/>
                <a:cs typeface="Arial" pitchFamily="34" charset="0"/>
              </a:rPr>
              <a:t>“seeing that all these things shall be dissolved…”</a:t>
            </a:r>
            <a:endParaRPr lang="en-US" sz="2800" dirty="0">
              <a:effectLst>
                <a:outerShdw blurRad="38100" dist="38100" dir="2700000" algn="tl">
                  <a:srgbClr val="000000">
                    <a:alpha val="43137"/>
                  </a:srgbClr>
                </a:outerShdw>
              </a:effectLst>
            </a:endParaRPr>
          </a:p>
        </p:txBody>
      </p:sp>
      <p:pic>
        <p:nvPicPr>
          <p:cNvPr id="1030" name="Picture 6" descr="H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1" y="304800"/>
            <a:ext cx="2657475" cy="1993106"/>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944" y="304800"/>
            <a:ext cx="3109245" cy="1993106"/>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Luxurious Res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1" y="2362200"/>
            <a:ext cx="5844188" cy="3119673"/>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31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6858000"/>
          </a:xfrm>
          <a:solidFill>
            <a:schemeClr val="tx2"/>
          </a:solidFill>
        </p:spPr>
        <p:txBody>
          <a:bodyPr/>
          <a:lstStyle/>
          <a:p>
            <a:pPr algn="l"/>
            <a:r>
              <a:rPr lang="en-US" sz="3200" b="1" dirty="0">
                <a:solidFill>
                  <a:schemeClr val="bg1"/>
                </a:solidFill>
                <a:latin typeface="Arial" pitchFamily="34" charset="0"/>
              </a:rPr>
              <a:t>  </a:t>
            </a: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br>
              <a:rPr lang="en-US" sz="3600" b="1" dirty="0">
                <a:solidFill>
                  <a:schemeClr val="bg1"/>
                </a:solidFill>
                <a:latin typeface="Arial" pitchFamily="34" charset="0"/>
              </a:rPr>
            </a:br>
            <a:endParaRPr lang="en-US" sz="3600" b="1" dirty="0">
              <a:solidFill>
                <a:schemeClr val="bg1"/>
              </a:solidFill>
              <a:latin typeface="Arial" pitchFamily="34" charset="0"/>
            </a:endParaRPr>
          </a:p>
        </p:txBody>
      </p:sp>
      <p:sp>
        <p:nvSpPr>
          <p:cNvPr id="4" name="Down Arrow Callout 3">
            <a:extLst>
              <a:ext uri="{FF2B5EF4-FFF2-40B4-BE49-F238E27FC236}">
                <a16:creationId xmlns:a16="http://schemas.microsoft.com/office/drawing/2014/main" id="{5D21BFC5-5BE1-6948-9D8C-57405CED2795}"/>
              </a:ext>
            </a:extLst>
          </p:cNvPr>
          <p:cNvSpPr/>
          <p:nvPr/>
        </p:nvSpPr>
        <p:spPr bwMode="auto">
          <a:xfrm>
            <a:off x="0" y="1204913"/>
            <a:ext cx="2209800" cy="3760976"/>
          </a:xfrm>
          <a:prstGeom prst="downArrowCallout">
            <a:avLst>
              <a:gd name="adj1" fmla="val 25000"/>
              <a:gd name="adj2" fmla="val 25000"/>
              <a:gd name="adj3" fmla="val 25000"/>
              <a:gd name="adj4" fmla="val 6796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RESPECT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FOR</a:t>
            </a:r>
            <a:br>
              <a:rPr kumimoji="0" lang="en-US" sz="2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2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AUTHORITY</a:t>
            </a:r>
          </a:p>
        </p:txBody>
      </p:sp>
      <p:sp>
        <p:nvSpPr>
          <p:cNvPr id="18" name="Down Arrow Callout 17">
            <a:extLst>
              <a:ext uri="{FF2B5EF4-FFF2-40B4-BE49-F238E27FC236}">
                <a16:creationId xmlns:a16="http://schemas.microsoft.com/office/drawing/2014/main" id="{D486A9A6-EA27-4F44-B120-6E5AC26DD340}"/>
              </a:ext>
            </a:extLst>
          </p:cNvPr>
          <p:cNvSpPr/>
          <p:nvPr/>
        </p:nvSpPr>
        <p:spPr bwMode="auto">
          <a:xfrm>
            <a:off x="2305050" y="1204913"/>
            <a:ext cx="2209800" cy="3760976"/>
          </a:xfrm>
          <a:prstGeom prst="downArrowCallout">
            <a:avLst>
              <a:gd name="adj1" fmla="val 25000"/>
              <a:gd name="adj2" fmla="val 25000"/>
              <a:gd name="adj3" fmla="val 25000"/>
              <a:gd name="adj4" fmla="val 6881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solidFill>
                <a:schemeClr val="bg1"/>
              </a:solidFill>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a:solidFill>
                  <a:schemeClr val="bg1"/>
                </a:solidFill>
                <a:latin typeface="Calibri" panose="020F0502020204030204" pitchFamily="34" charset="0"/>
                <a:cs typeface="Calibri" panose="020F0502020204030204" pitchFamily="34" charset="0"/>
              </a:rPr>
              <a:t>I WON’T ALWAYS GET MY WAY</a:t>
            </a:r>
          </a:p>
        </p:txBody>
      </p:sp>
      <p:sp>
        <p:nvSpPr>
          <p:cNvPr id="20" name="Down Arrow Callout 19">
            <a:extLst>
              <a:ext uri="{FF2B5EF4-FFF2-40B4-BE49-F238E27FC236}">
                <a16:creationId xmlns:a16="http://schemas.microsoft.com/office/drawing/2014/main" id="{8B653659-6EB3-1842-A1E3-EA724862992A}"/>
              </a:ext>
            </a:extLst>
          </p:cNvPr>
          <p:cNvSpPr/>
          <p:nvPr/>
        </p:nvSpPr>
        <p:spPr bwMode="auto">
          <a:xfrm>
            <a:off x="6934200" y="1219200"/>
            <a:ext cx="2209800" cy="3760976"/>
          </a:xfrm>
          <a:prstGeom prst="downArrowCallout">
            <a:avLst>
              <a:gd name="adj1" fmla="val 25000"/>
              <a:gd name="adj2" fmla="val 25000"/>
              <a:gd name="adj3" fmla="val 25000"/>
              <a:gd name="adj4" fmla="val 683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SELF</a:t>
            </a:r>
            <a:b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DENIAL</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Calibri" panose="020F0502020204030204" pitchFamily="34" charset="0"/>
                <a:cs typeface="Calibri" panose="020F0502020204030204" pitchFamily="34" charset="0"/>
              </a:rPr>
              <a:t>/</a:t>
            </a:r>
            <a:br>
              <a:rPr lang="en-US" sz="32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SELF</a:t>
            </a:r>
            <a:b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CONTROL</a:t>
            </a:r>
          </a:p>
        </p:txBody>
      </p:sp>
      <p:sp>
        <p:nvSpPr>
          <p:cNvPr id="21" name="Down Arrow Callout 20">
            <a:extLst>
              <a:ext uri="{FF2B5EF4-FFF2-40B4-BE49-F238E27FC236}">
                <a16:creationId xmlns:a16="http://schemas.microsoft.com/office/drawing/2014/main" id="{C74311C4-FB9A-3545-925E-F9A14477FD80}"/>
              </a:ext>
            </a:extLst>
          </p:cNvPr>
          <p:cNvSpPr/>
          <p:nvPr/>
        </p:nvSpPr>
        <p:spPr bwMode="auto">
          <a:xfrm>
            <a:off x="4610100" y="1204913"/>
            <a:ext cx="2209800" cy="3760976"/>
          </a:xfrm>
          <a:prstGeom prst="downArrowCallout">
            <a:avLst>
              <a:gd name="adj1" fmla="val 25000"/>
              <a:gd name="adj2" fmla="val 25000"/>
              <a:gd name="adj3" fmla="val 25000"/>
              <a:gd name="adj4" fmla="val 683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BEHAVIOR</a:t>
            </a:r>
            <a:b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IS MORE IMPORANT THAN DESIRE</a:t>
            </a:r>
            <a:b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endPar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22" name="Oval Callout 21">
            <a:extLst>
              <a:ext uri="{FF2B5EF4-FFF2-40B4-BE49-F238E27FC236}">
                <a16:creationId xmlns:a16="http://schemas.microsoft.com/office/drawing/2014/main" id="{D96640C4-A7CF-824C-9AFF-FE10D638CCFD}"/>
              </a:ext>
            </a:extLst>
          </p:cNvPr>
          <p:cNvSpPr/>
          <p:nvPr/>
        </p:nvSpPr>
        <p:spPr bwMode="auto">
          <a:xfrm>
            <a:off x="695326" y="535436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Equal 22">
            <a:extLst>
              <a:ext uri="{FF2B5EF4-FFF2-40B4-BE49-F238E27FC236}">
                <a16:creationId xmlns:a16="http://schemas.microsoft.com/office/drawing/2014/main" id="{055D1273-A3AF-B74B-89B2-B9FC727E30F6}"/>
              </a:ext>
            </a:extLst>
          </p:cNvPr>
          <p:cNvSpPr/>
          <p:nvPr/>
        </p:nvSpPr>
        <p:spPr bwMode="auto">
          <a:xfrm>
            <a:off x="3810000" y="5659160"/>
            <a:ext cx="762000"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 name="Oval Callout 23">
            <a:extLst>
              <a:ext uri="{FF2B5EF4-FFF2-40B4-BE49-F238E27FC236}">
                <a16:creationId xmlns:a16="http://schemas.microsoft.com/office/drawing/2014/main" id="{74CA52C3-4972-B04F-AE38-79871762EAC8}"/>
              </a:ext>
            </a:extLst>
          </p:cNvPr>
          <p:cNvSpPr/>
          <p:nvPr/>
        </p:nvSpPr>
        <p:spPr bwMode="auto">
          <a:xfrm>
            <a:off x="5450682" y="5353050"/>
            <a:ext cx="2362200" cy="1066800"/>
          </a:xfrm>
          <a:prstGeom prst="wedgeEllipse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chemeClr val="tx1"/>
                </a:solidFill>
                <a:latin typeface="Calibri" panose="020F0502020204030204" pitchFamily="34" charset="0"/>
                <a:cs typeface="Calibri" panose="020F0502020204030204" pitchFamily="34" charset="0"/>
              </a:rPr>
              <a:t>No</a:t>
            </a:r>
            <a:endParaRPr kumimoji="0" 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8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447800"/>
            <a:ext cx="9144000" cy="5410200"/>
          </a:xfrm>
        </p:spPr>
        <p:txBody>
          <a:bodyPr/>
          <a:lstStyle/>
          <a:p>
            <a:endParaRPr lang="en-US" sz="3600" dirty="0">
              <a:latin typeface="Arial" charset="0"/>
            </a:endParaRPr>
          </a:p>
          <a:p>
            <a:endParaRPr lang="en-US" sz="3600" dirty="0">
              <a:latin typeface="Arial" charset="0"/>
            </a:endParaRPr>
          </a:p>
          <a:p>
            <a:r>
              <a:rPr lang="en-US" sz="3600" dirty="0">
                <a:latin typeface="Arial" charset="0"/>
              </a:rPr>
              <a:t>important foundation: </a:t>
            </a:r>
            <a:br>
              <a:rPr lang="en-US" sz="3600" dirty="0">
                <a:latin typeface="Arial" charset="0"/>
              </a:rPr>
            </a:br>
            <a:r>
              <a:rPr lang="en-US" sz="3600" b="1" i="1" dirty="0">
                <a:latin typeface="Arial" charset="0"/>
              </a:rPr>
              <a:t>learning to submit to an earthly father prepares the child for submission to a far more important Father.</a:t>
            </a:r>
            <a:endParaRPr lang="en-US" sz="3600" b="1" i="1" dirty="0">
              <a:solidFill>
                <a:srgbClr val="FF0000"/>
              </a:solidFill>
              <a:latin typeface="Arial" charset="0"/>
            </a:endParaRPr>
          </a:p>
        </p:txBody>
      </p:sp>
      <p:sp>
        <p:nvSpPr>
          <p:cNvPr id="5" name="Rectangle 2"/>
          <p:cNvSpPr>
            <a:spLocks noGrp="1" noChangeArrowheads="1"/>
          </p:cNvSpPr>
          <p:nvPr>
            <p:ph type="title"/>
          </p:nvPr>
        </p:nvSpPr>
        <p:spPr>
          <a:xfrm>
            <a:off x="685800" y="228600"/>
            <a:ext cx="7772400" cy="1066800"/>
          </a:xfrm>
          <a:solidFill>
            <a:srgbClr val="002060"/>
          </a:solidFill>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a:solidFill>
                  <a:schemeClr val="bg1"/>
                </a:solidFill>
                <a:latin typeface="Arial" charset="0"/>
              </a:rPr>
              <a:t>EARLY TRAINING &amp; “NO”</a:t>
            </a:r>
            <a:endParaRPr lang="en-US" sz="4800" b="1" dirty="0">
              <a:latin typeface="Arial" charset="0"/>
            </a:endParaRPr>
          </a:p>
        </p:txBody>
      </p:sp>
    </p:spTree>
    <p:extLst>
      <p:ext uri="{BB962C8B-B14F-4D97-AF65-F5344CB8AC3E}">
        <p14:creationId xmlns:p14="http://schemas.microsoft.com/office/powerpoint/2010/main" val="38188963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685925"/>
            <a:ext cx="9144000" cy="4953000"/>
          </a:xfrm>
        </p:spPr>
        <p:txBody>
          <a:bodyPr/>
          <a:lstStyle/>
          <a:p>
            <a:r>
              <a:rPr lang="en-US" sz="4400" b="1" dirty="0">
                <a:solidFill>
                  <a:srgbClr val="C00000"/>
                </a:solidFill>
                <a:latin typeface="Arial" charset="0"/>
              </a:rPr>
              <a:t>respect &amp; compliance for</a:t>
            </a:r>
            <a:br>
              <a:rPr lang="en-US" sz="4400" b="1" dirty="0">
                <a:solidFill>
                  <a:srgbClr val="C00000"/>
                </a:solidFill>
                <a:latin typeface="Arial" charset="0"/>
              </a:rPr>
            </a:br>
            <a:r>
              <a:rPr lang="en-US" sz="4400" b="1" u="sng" dirty="0">
                <a:solidFill>
                  <a:srgbClr val="C00000"/>
                </a:solidFill>
                <a:latin typeface="Arial" charset="0"/>
              </a:rPr>
              <a:t>prohibitory “no”</a:t>
            </a:r>
          </a:p>
          <a:p>
            <a:r>
              <a:rPr lang="en-US" sz="4400" b="1" dirty="0">
                <a:solidFill>
                  <a:srgbClr val="C00000"/>
                </a:solidFill>
                <a:latin typeface="Arial" charset="0"/>
              </a:rPr>
              <a:t>zero tolerance for</a:t>
            </a:r>
            <a:br>
              <a:rPr lang="en-US" sz="4400" b="1" dirty="0">
                <a:solidFill>
                  <a:srgbClr val="C00000"/>
                </a:solidFill>
                <a:latin typeface="Arial" charset="0"/>
              </a:rPr>
            </a:br>
            <a:r>
              <a:rPr lang="en-US" sz="4400" b="1" u="sng" dirty="0">
                <a:solidFill>
                  <a:srgbClr val="C00000"/>
                </a:solidFill>
                <a:latin typeface="Arial" charset="0"/>
              </a:rPr>
              <a:t>defiant &amp; rebellious “no”</a:t>
            </a:r>
            <a:endParaRPr lang="en-US" sz="4400" dirty="0">
              <a:latin typeface="Arial" charset="0"/>
            </a:endParaRPr>
          </a:p>
        </p:txBody>
      </p:sp>
      <p:sp>
        <p:nvSpPr>
          <p:cNvPr id="5" name="Rectangle 2"/>
          <p:cNvSpPr>
            <a:spLocks noGrp="1" noChangeArrowheads="1"/>
          </p:cNvSpPr>
          <p:nvPr>
            <p:ph type="title"/>
          </p:nvPr>
        </p:nvSpPr>
        <p:spPr>
          <a:xfrm>
            <a:off x="685800" y="228600"/>
            <a:ext cx="7772400" cy="1066800"/>
          </a:xfrm>
          <a:solidFill>
            <a:srgbClr val="002060"/>
          </a:solidFill>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a:solidFill>
                  <a:schemeClr val="bg1"/>
                </a:solidFill>
                <a:latin typeface="Arial" charset="0"/>
              </a:rPr>
              <a:t>EARLY TRAINING &amp; “NO”</a:t>
            </a:r>
            <a:endParaRPr lang="en-US" sz="4800" b="1" dirty="0">
              <a:latin typeface="Arial" charset="0"/>
            </a:endParaRPr>
          </a:p>
        </p:txBody>
      </p:sp>
    </p:spTree>
    <p:extLst>
      <p:ext uri="{BB962C8B-B14F-4D97-AF65-F5344CB8AC3E}">
        <p14:creationId xmlns:p14="http://schemas.microsoft.com/office/powerpoint/2010/main" val="1722079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avoiding</a:t>
            </a:r>
            <a:br>
              <a:rPr lang="en-US" sz="4800" b="1" dirty="0">
                <a:solidFill>
                  <a:schemeClr val="bg1"/>
                </a:solidFill>
                <a:latin typeface="Arial" pitchFamily="34" charset="0"/>
              </a:rPr>
            </a:br>
            <a:r>
              <a:rPr lang="en-US" sz="4800" b="1" dirty="0">
                <a:solidFill>
                  <a:schemeClr val="bg1"/>
                </a:solidFill>
                <a:latin typeface="Arial" pitchFamily="34" charset="0"/>
              </a:rPr>
              <a:t>upside down homes</a:t>
            </a:r>
            <a:endParaRPr lang="en-US" b="1" dirty="0">
              <a:latin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0"/>
            <a:ext cx="9144000" cy="6858000"/>
          </a:xfrm>
          <a:solidFill>
            <a:schemeClr val="tx2"/>
          </a:solidFill>
        </p:spPr>
        <p:txBody>
          <a:bodyPr/>
          <a:lstStyle/>
          <a:p>
            <a:pPr algn="l"/>
            <a:br>
              <a:rPr lang="en-US" sz="2800" b="1" dirty="0">
                <a:solidFill>
                  <a:srgbClr val="FFFF00"/>
                </a:solidFill>
                <a:latin typeface="Arial Narrow" pitchFamily="34" charset="0"/>
                <a:cs typeface="Tahoma" pitchFamily="34" charset="0"/>
              </a:rPr>
            </a:br>
            <a:br>
              <a:rPr lang="en-US" sz="2800" b="1" dirty="0">
                <a:solidFill>
                  <a:srgbClr val="FFFF00"/>
                </a:solidFill>
                <a:latin typeface="Arial Narrow" pitchFamily="34" charset="0"/>
                <a:cs typeface="Tahoma" pitchFamily="34" charset="0"/>
              </a:rPr>
            </a:br>
            <a:br>
              <a:rPr lang="en-US" sz="2800" b="1" dirty="0">
                <a:solidFill>
                  <a:srgbClr val="FFFF00"/>
                </a:solidFill>
                <a:latin typeface="Arial Narrow" pitchFamily="34" charset="0"/>
                <a:cs typeface="Tahoma" pitchFamily="34" charset="0"/>
              </a:rPr>
            </a:br>
            <a:br>
              <a:rPr lang="en-US" sz="2800" b="1" dirty="0">
                <a:solidFill>
                  <a:srgbClr val="FFFF00"/>
                </a:solidFill>
                <a:latin typeface="Arial Narrow" pitchFamily="34" charset="0"/>
                <a:cs typeface="Tahoma" pitchFamily="34" charset="0"/>
              </a:rPr>
            </a:br>
            <a:br>
              <a:rPr lang="en-US" sz="2800" dirty="0">
                <a:solidFill>
                  <a:schemeClr val="bg1"/>
                </a:solidFill>
                <a:latin typeface="Arial Narrow" pitchFamily="34" charset="0"/>
              </a:rPr>
            </a:br>
            <a:br>
              <a:rPr lang="en-US" sz="2800" b="1" dirty="0">
                <a:solidFill>
                  <a:schemeClr val="bg1"/>
                </a:solidFill>
                <a:latin typeface="Arial Narrow" pitchFamily="34" charset="0"/>
              </a:rPr>
            </a:br>
            <a:endParaRPr lang="en-US" sz="2800" b="1" dirty="0">
              <a:solidFill>
                <a:schemeClr val="bg1"/>
              </a:solidFill>
              <a:latin typeface="Arial Narrow" pitchFamily="34" charset="0"/>
            </a:endParaRPr>
          </a:p>
        </p:txBody>
      </p:sp>
      <p:pic>
        <p:nvPicPr>
          <p:cNvPr id="101379" name="Picture 3"/>
          <p:cNvPicPr>
            <a:picLocks noChangeAspect="1" noChangeArrowheads="1"/>
          </p:cNvPicPr>
          <p:nvPr/>
        </p:nvPicPr>
        <p:blipFill>
          <a:blip r:embed="rId3" cstate="print"/>
          <a:srcRect/>
          <a:stretch>
            <a:fillRect/>
          </a:stretch>
        </p:blipFill>
        <p:spPr bwMode="auto">
          <a:xfrm>
            <a:off x="990600" y="2133601"/>
            <a:ext cx="7164388" cy="2638425"/>
          </a:xfrm>
          <a:prstGeom prst="rect">
            <a:avLst/>
          </a:prstGeom>
          <a:noFill/>
          <a:ln w="9525">
            <a:noFill/>
            <a:miter lim="800000"/>
            <a:headEnd/>
            <a:tailEnd/>
          </a:ln>
        </p:spPr>
      </p:pic>
      <p:pic>
        <p:nvPicPr>
          <p:cNvPr id="101381" name="Picture 5"/>
          <p:cNvPicPr>
            <a:picLocks noChangeAspect="1" noChangeArrowheads="1"/>
          </p:cNvPicPr>
          <p:nvPr/>
        </p:nvPicPr>
        <p:blipFill>
          <a:blip r:embed="rId4" cstate="print"/>
          <a:srcRect/>
          <a:stretch>
            <a:fillRect/>
          </a:stretch>
        </p:blipFill>
        <p:spPr bwMode="auto">
          <a:xfrm>
            <a:off x="990600" y="2133601"/>
            <a:ext cx="7164388" cy="263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500"/>
                                        <p:tgtEl>
                                          <p:spTgt spid="101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fade">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ubTitle" idx="1"/>
          </p:nvPr>
        </p:nvSpPr>
        <p:spPr>
          <a:xfrm>
            <a:off x="0" y="0"/>
            <a:ext cx="9144000" cy="6858000"/>
          </a:xfrm>
          <a:solidFill>
            <a:schemeClr val="tx1"/>
          </a:solidFill>
        </p:spPr>
        <p:txBody>
          <a:bodyPr/>
          <a:lstStyle/>
          <a:p>
            <a:endParaRPr lang="en-US" b="1" u="sng">
              <a:solidFill>
                <a:schemeClr val="bg1"/>
              </a:solidFill>
              <a:latin typeface="Arial Narrow" pitchFamily="34" charset="0"/>
            </a:endParaRPr>
          </a:p>
          <a:p>
            <a:endParaRPr lang="en-US" b="1" u="sng">
              <a:solidFill>
                <a:schemeClr val="bg1"/>
              </a:solidFill>
              <a:latin typeface="Arial Narrow" pitchFamily="34" charset="0"/>
            </a:endParaRPr>
          </a:p>
          <a:p>
            <a:endParaRPr lang="en-US" sz="1000" b="1" u="sng">
              <a:solidFill>
                <a:schemeClr val="bg1"/>
              </a:solidFill>
              <a:latin typeface="Arial Narrow" pitchFamily="34" charset="0"/>
            </a:endParaRPr>
          </a:p>
          <a:p>
            <a:r>
              <a:rPr lang="en-US" b="1" u="sng">
                <a:solidFill>
                  <a:schemeClr val="bg1"/>
                </a:solidFill>
                <a:latin typeface="Arial Narrow" pitchFamily="34" charset="0"/>
              </a:rPr>
              <a:t>Child centered homes vs. God centered homes</a:t>
            </a:r>
            <a:r>
              <a:rPr lang="en-US" b="1">
                <a:solidFill>
                  <a:schemeClr val="bg1"/>
                </a:solidFill>
                <a:latin typeface="Arial Narrow" pitchFamily="34" charset="0"/>
              </a:rPr>
              <a:t>:</a:t>
            </a:r>
          </a:p>
          <a:p>
            <a:r>
              <a:rPr lang="en-US">
                <a:solidFill>
                  <a:schemeClr val="bg1"/>
                </a:solidFill>
                <a:latin typeface="Arial Narrow" pitchFamily="34" charset="0"/>
              </a:rPr>
              <a:t>Too many children view the home,                                       the parents, the food, etc., as merely a means to an ends:  to satisfy and please the child. </a:t>
            </a:r>
          </a:p>
          <a:p>
            <a:r>
              <a:rPr lang="en-US">
                <a:solidFill>
                  <a:schemeClr val="bg1"/>
                </a:solidFill>
                <a:latin typeface="Arial Narrow" pitchFamily="34" charset="0"/>
              </a:rPr>
              <a:t>The child makes his demands and  manipulates the parents via tantrums and repeated misbehavior. </a:t>
            </a:r>
          </a:p>
          <a:p>
            <a:r>
              <a:rPr lang="en-US">
                <a:solidFill>
                  <a:schemeClr val="bg1"/>
                </a:solidFill>
                <a:latin typeface="Arial Narrow" pitchFamily="34" charset="0"/>
              </a:rPr>
              <a:t>Parents bow to the will of the child in efforts to placate and appease his whims and dissatisfactions, or suffer through increased strife and conflict when they cannot. </a:t>
            </a:r>
          </a:p>
          <a:p>
            <a:r>
              <a:rPr lang="en-US">
                <a:solidFill>
                  <a:schemeClr val="bg1"/>
                </a:solidFill>
                <a:latin typeface="Arial Narrow" pitchFamily="34" charset="0"/>
              </a:rPr>
              <a:t>The home is like a house built upside down.</a:t>
            </a:r>
            <a:endParaRPr lang="en-US" sz="2800">
              <a:solidFill>
                <a:schemeClr val="bg1"/>
              </a:solidFill>
            </a:endParaRPr>
          </a:p>
        </p:txBody>
      </p:sp>
      <p:sp>
        <p:nvSpPr>
          <p:cNvPr id="56322" name="Rectangle 2"/>
          <p:cNvSpPr>
            <a:spLocks noGrp="1" noChangeArrowheads="1"/>
          </p:cNvSpPr>
          <p:nvPr>
            <p:ph type="ctrTitle"/>
          </p:nvPr>
        </p:nvSpPr>
        <p:spPr>
          <a:xfrm>
            <a:off x="304800" y="152400"/>
            <a:ext cx="8610600" cy="914400"/>
          </a:xfrm>
          <a:solidFill>
            <a:srgbClr val="002060"/>
          </a:solidFill>
          <a:ln/>
        </p:spPr>
        <p:style>
          <a:lnRef idx="0">
            <a:schemeClr val="accent6"/>
          </a:lnRef>
          <a:fillRef idx="3">
            <a:schemeClr val="accent6"/>
          </a:fillRef>
          <a:effectRef idx="3">
            <a:schemeClr val="accent6"/>
          </a:effectRef>
          <a:fontRef idx="minor">
            <a:schemeClr val="lt1"/>
          </a:fontRef>
        </p:style>
        <p:txBody>
          <a:bodyPr/>
          <a:lstStyle/>
          <a:p>
            <a:pPr>
              <a:defRPr/>
            </a:pPr>
            <a:r>
              <a:rPr lang="en-US" sz="4000" b="1" dirty="0">
                <a:solidFill>
                  <a:schemeClr val="bg1"/>
                </a:solidFill>
                <a:latin typeface="Arial Black" pitchFamily="34" charset="0"/>
              </a:rPr>
              <a:t>UPSIDE DOWN HOMES </a:t>
            </a:r>
            <a:r>
              <a:rPr lang="en-US" sz="2000" b="1" i="1" dirty="0">
                <a:solidFill>
                  <a:schemeClr val="bg1"/>
                </a:solidFill>
                <a:latin typeface="Arial Narrow" pitchFamily="34" charset="0"/>
              </a:rPr>
              <a:t>(</a:t>
            </a:r>
            <a:r>
              <a:rPr lang="en-US" sz="2000" b="1" i="1" dirty="0" err="1">
                <a:solidFill>
                  <a:schemeClr val="bg1"/>
                </a:solidFill>
                <a:latin typeface="Arial Narrow" pitchFamily="34" charset="0"/>
              </a:rPr>
              <a:t>M.&amp;.D.Pearl</a:t>
            </a:r>
            <a:r>
              <a:rPr lang="en-US" sz="2000" b="1" i="1" dirty="0">
                <a:solidFill>
                  <a:schemeClr val="bg1"/>
                </a:solidFill>
                <a:latin typeface="Arial Narrow" pitchFamily="34" charset="0"/>
              </a:rPr>
              <a:t>?)</a:t>
            </a:r>
            <a:endParaRPr lang="en-US" sz="2000" b="1" i="1" dirty="0">
              <a:latin typeface="Arial Narrow"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85800" y="304800"/>
            <a:ext cx="7772400" cy="1143000"/>
          </a:xfrm>
        </p:spPr>
        <p:txBody>
          <a:bodyPr/>
          <a:lstStyle/>
          <a:p>
            <a:r>
              <a:rPr lang="en-US" sz="3200">
                <a:solidFill>
                  <a:srgbClr val="0000CC"/>
                </a:solidFill>
                <a:latin typeface="Arial Black" pitchFamily="34" charset="0"/>
              </a:rPr>
              <a:t>The child needs to understand:</a:t>
            </a:r>
            <a:endParaRPr lang="en-US">
              <a:latin typeface="Arial Black" pitchFamily="34" charset="0"/>
            </a:endParaRPr>
          </a:p>
        </p:txBody>
      </p:sp>
      <p:sp>
        <p:nvSpPr>
          <p:cNvPr id="16387" name="Rectangle 1027"/>
          <p:cNvSpPr>
            <a:spLocks noGrp="1" noChangeArrowheads="1"/>
          </p:cNvSpPr>
          <p:nvPr>
            <p:ph type="body" sz="half" idx="1"/>
          </p:nvPr>
        </p:nvSpPr>
        <p:spPr/>
        <p:txBody>
          <a:bodyPr/>
          <a:lstStyle/>
          <a:p>
            <a:r>
              <a:rPr lang="en-US" sz="4800" dirty="0">
                <a:latin typeface="Arial Black" pitchFamily="34" charset="0"/>
              </a:rPr>
              <a:t>CHILD</a:t>
            </a:r>
          </a:p>
          <a:p>
            <a:r>
              <a:rPr lang="en-US" sz="4800" dirty="0">
                <a:latin typeface="Arial Black" pitchFamily="34" charset="0"/>
              </a:rPr>
              <a:t>PARENTS</a:t>
            </a:r>
          </a:p>
          <a:p>
            <a:r>
              <a:rPr lang="en-US" sz="4800" dirty="0">
                <a:latin typeface="Arial Black" pitchFamily="34" charset="0"/>
              </a:rPr>
              <a:t>GOD</a:t>
            </a:r>
          </a:p>
        </p:txBody>
      </p:sp>
      <p:sp>
        <p:nvSpPr>
          <p:cNvPr id="57348" name="Rectangle 1028"/>
          <p:cNvSpPr>
            <a:spLocks noGrp="1" noChangeArrowheads="1"/>
          </p:cNvSpPr>
          <p:nvPr>
            <p:ph type="body" sz="half" idx="2"/>
          </p:nvPr>
        </p:nvSpPr>
        <p:spPr/>
        <p:txBody>
          <a:bodyPr/>
          <a:lstStyle/>
          <a:p>
            <a:r>
              <a:rPr lang="en-US" sz="4800" dirty="0">
                <a:latin typeface="Arial Black" pitchFamily="34" charset="0"/>
              </a:rPr>
              <a:t>GOD</a:t>
            </a:r>
          </a:p>
          <a:p>
            <a:r>
              <a:rPr lang="en-US" sz="4800" dirty="0">
                <a:latin typeface="Arial Black" pitchFamily="34" charset="0"/>
              </a:rPr>
              <a:t>father</a:t>
            </a:r>
          </a:p>
          <a:p>
            <a:r>
              <a:rPr lang="en-US" sz="4800" dirty="0">
                <a:latin typeface="Arial Black" pitchFamily="34" charset="0"/>
              </a:rPr>
              <a:t>mother</a:t>
            </a:r>
          </a:p>
          <a:p>
            <a:r>
              <a:rPr lang="en-US" sz="4800" dirty="0">
                <a:latin typeface="Arial Black" pitchFamily="34" charset="0"/>
              </a:rPr>
              <a:t>child</a:t>
            </a:r>
            <a:endParaRPr lang="en-US" sz="4400" dirty="0">
              <a:latin typeface="Arial Black" pitchFamily="34" charset="0"/>
            </a:endParaRPr>
          </a:p>
        </p:txBody>
      </p:sp>
      <p:sp>
        <p:nvSpPr>
          <p:cNvPr id="57349" name="AutoShape 1029"/>
          <p:cNvSpPr>
            <a:spLocks noChangeArrowheads="1"/>
          </p:cNvSpPr>
          <p:nvPr/>
        </p:nvSpPr>
        <p:spPr bwMode="auto">
          <a:xfrm>
            <a:off x="609600" y="1600200"/>
            <a:ext cx="32004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44" y="16710"/>
                </a:moveTo>
                <a:cubicBezTo>
                  <a:pt x="19234" y="15054"/>
                  <a:pt x="19996" y="12961"/>
                  <a:pt x="19996" y="10800"/>
                </a:cubicBezTo>
                <a:cubicBezTo>
                  <a:pt x="19996" y="5721"/>
                  <a:pt x="15878" y="1604"/>
                  <a:pt x="10800" y="1604"/>
                </a:cubicBezTo>
                <a:cubicBezTo>
                  <a:pt x="8638" y="1603"/>
                  <a:pt x="6545" y="2365"/>
                  <a:pt x="4889" y="3755"/>
                </a:cubicBezTo>
                <a:close/>
                <a:moveTo>
                  <a:pt x="3755" y="4889"/>
                </a:moveTo>
                <a:cubicBezTo>
                  <a:pt x="2365" y="6545"/>
                  <a:pt x="1604" y="8638"/>
                  <a:pt x="1604" y="10799"/>
                </a:cubicBezTo>
                <a:cubicBezTo>
                  <a:pt x="1604" y="15878"/>
                  <a:pt x="5721" y="19996"/>
                  <a:pt x="10800" y="19996"/>
                </a:cubicBezTo>
                <a:cubicBezTo>
                  <a:pt x="12961" y="19996"/>
                  <a:pt x="15054" y="19234"/>
                  <a:pt x="16710" y="17844"/>
                </a:cubicBezTo>
                <a:close/>
              </a:path>
            </a:pathLst>
          </a:cu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strVal val="4/3*#ppt_w"/>
                                          </p:val>
                                        </p:tav>
                                        <p:tav tm="100000">
                                          <p:val>
                                            <p:strVal val="#ppt_w"/>
                                          </p:val>
                                        </p:tav>
                                      </p:tavLst>
                                    </p:anim>
                                    <p:anim calcmode="lin" valueType="num">
                                      <p:cBhvr>
                                        <p:cTn id="8" dur="500" fill="hold"/>
                                        <p:tgtEl>
                                          <p:spTgt spid="57349"/>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734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734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734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 </a:t>
            </a: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6000" b="1" dirty="0">
                <a:solidFill>
                  <a:schemeClr val="bg1"/>
                </a:solidFill>
                <a:latin typeface="Arial Black" pitchFamily="34" charset="0"/>
              </a:rPr>
            </a:br>
            <a:br>
              <a:rPr lang="en-US" sz="8000" b="1" dirty="0">
                <a:solidFill>
                  <a:schemeClr val="bg1"/>
                </a:solidFill>
                <a:latin typeface="Arial Black" pitchFamily="34" charset="0"/>
              </a:rPr>
            </a:br>
            <a:endParaRPr lang="en-US" sz="8000" b="1" dirty="0">
              <a:latin typeface="Arial Black" pitchFamily="34" charset="0"/>
            </a:endParaRPr>
          </a:p>
        </p:txBody>
      </p:sp>
      <p:sp>
        <p:nvSpPr>
          <p:cNvPr id="5" name="Rounded Rectangle 4"/>
          <p:cNvSpPr/>
          <p:nvPr/>
        </p:nvSpPr>
        <p:spPr bwMode="auto">
          <a:xfrm>
            <a:off x="2500745" y="2209800"/>
            <a:ext cx="4267200" cy="3810000"/>
          </a:xfrm>
          <a:prstGeom prst="roundRect">
            <a:avLst>
              <a:gd name="adj" fmla="val 12304"/>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Black" pitchFamily="34" charset="0"/>
                <a:cs typeface="Arial" pitchFamily="34" charset="0"/>
              </a:rPr>
              <a:t>ROLES</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Josh. 24.15</a:t>
            </a:r>
          </a:p>
          <a:p>
            <a:pPr marL="0" marR="0" indent="0" algn="ctr" defTabSz="914400" rtl="0" eaLnBrk="0" fontAlgn="base" latinLnBrk="0" hangingPunct="0">
              <a:lnSpc>
                <a:spcPct val="100000"/>
              </a:lnSpc>
              <a:spcBef>
                <a:spcPct val="0"/>
              </a:spcBef>
              <a:spcAft>
                <a:spcPct val="0"/>
              </a:spcAft>
              <a:buClrTx/>
              <a:buSzTx/>
              <a:buFontTx/>
              <a:buNone/>
              <a:tabLst/>
            </a:pPr>
            <a:endPar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Eph.5.25 </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1Ptr. 3; 1Tm.5.14</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rPr>
              <a:t>Eph.6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Up Arrow 7"/>
          <p:cNvSpPr/>
          <p:nvPr/>
        </p:nvSpPr>
        <p:spPr bwMode="auto">
          <a:xfrm>
            <a:off x="1143000" y="464127"/>
            <a:ext cx="7010400" cy="57150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429000"/>
            <a:ext cx="9144000" cy="2971800"/>
          </a:xfr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br>
              <a:rPr lang="en-US" sz="4800" b="1" dirty="0">
                <a:solidFill>
                  <a:schemeClr val="bg1"/>
                </a:solidFill>
                <a:latin typeface="Arial" pitchFamily="34" charset="0"/>
              </a:rPr>
            </a:br>
            <a:r>
              <a:rPr lang="en-US" b="1" i="1" dirty="0">
                <a:solidFill>
                  <a:schemeClr val="bg1"/>
                </a:solidFill>
                <a:latin typeface="Arial" pitchFamily="34" charset="0"/>
              </a:rPr>
              <a:t>a child untrained . . .</a:t>
            </a:r>
            <a:br>
              <a:rPr lang="en-US" b="1" i="1" dirty="0">
                <a:solidFill>
                  <a:schemeClr val="bg1"/>
                </a:solidFill>
                <a:latin typeface="Arial" pitchFamily="34" charset="0"/>
              </a:rPr>
            </a:br>
            <a:br>
              <a:rPr lang="en-US" sz="1800" i="1" dirty="0">
                <a:solidFill>
                  <a:schemeClr val="bg1"/>
                </a:solidFill>
                <a:latin typeface="Arial" pitchFamily="34" charset="0"/>
              </a:rPr>
            </a:br>
            <a:r>
              <a:rPr lang="en-US" sz="1800" i="1" dirty="0">
                <a:solidFill>
                  <a:schemeClr val="bg1"/>
                </a:solidFill>
                <a:latin typeface="Arial" pitchFamily="34" charset="0"/>
              </a:rPr>
              <a:t>a.) 4 yr. old</a:t>
            </a:r>
            <a:br>
              <a:rPr lang="en-US" sz="1800" i="1" dirty="0">
                <a:solidFill>
                  <a:schemeClr val="bg1"/>
                </a:solidFill>
                <a:latin typeface="Arial" pitchFamily="34" charset="0"/>
              </a:rPr>
            </a:br>
            <a:r>
              <a:rPr lang="en-US" sz="1800" i="1" dirty="0">
                <a:solidFill>
                  <a:schemeClr val="bg1"/>
                </a:solidFill>
                <a:latin typeface="Arial" pitchFamily="34" charset="0"/>
              </a:rPr>
              <a:t>b.) breakfast</a:t>
            </a:r>
            <a:endParaRPr lang="en-US" sz="1800" i="1" dirty="0">
              <a:latin typeface="Arial" pitchFamily="34" charset="0"/>
            </a:endParaRPr>
          </a:p>
        </p:txBody>
      </p:sp>
      <p:sp>
        <p:nvSpPr>
          <p:cNvPr id="4" name="Rectangle 2"/>
          <p:cNvSpPr txBox="1">
            <a:spLocks noChangeArrowheads="1"/>
          </p:cNvSpPr>
          <p:nvPr/>
        </p:nvSpPr>
        <p:spPr bwMode="auto">
          <a:xfrm>
            <a:off x="0" y="0"/>
            <a:ext cx="9144000" cy="31242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r>
              <a:rPr lang="en-US" sz="4800" b="1" kern="0" dirty="0">
                <a:solidFill>
                  <a:srgbClr val="FFFFFF"/>
                </a:solidFill>
                <a:effectLst>
                  <a:outerShdw blurRad="38100" dist="38100" dir="2700000" algn="tl">
                    <a:srgbClr val="000000">
                      <a:alpha val="43137"/>
                    </a:srgbClr>
                  </a:outerShdw>
                </a:effectLst>
                <a:latin typeface="Arial" charset="0"/>
              </a:rPr>
              <a:t>Prov. 29:15</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The rod and reproof give wisdom,</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but a child left to himself brings</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shame to his mother.</a:t>
            </a:r>
          </a:p>
        </p:txBody>
      </p:sp>
    </p:spTree>
    <p:extLst>
      <p:ext uri="{BB962C8B-B14F-4D97-AF65-F5344CB8AC3E}">
        <p14:creationId xmlns:p14="http://schemas.microsoft.com/office/powerpoint/2010/main" val="4055531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866900"/>
            <a:ext cx="9144000" cy="31242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r>
              <a:rPr lang="en-US" sz="4800" b="1" kern="0" dirty="0">
                <a:solidFill>
                  <a:srgbClr val="FFFFFF"/>
                </a:solidFill>
                <a:effectLst>
                  <a:outerShdw blurRad="38100" dist="38100" dir="2700000" algn="tl">
                    <a:srgbClr val="000000">
                      <a:alpha val="43137"/>
                    </a:srgbClr>
                  </a:outerShdw>
                </a:effectLst>
                <a:latin typeface="Arial" charset="0"/>
              </a:rPr>
              <a:t>Prov. 29:15 </a:t>
            </a:r>
            <a:r>
              <a:rPr lang="en-US" sz="1800" kern="0" dirty="0">
                <a:solidFill>
                  <a:srgbClr val="FFFFFF"/>
                </a:solidFill>
                <a:effectLst>
                  <a:outerShdw blurRad="38100" dist="38100" dir="2700000" algn="tl">
                    <a:srgbClr val="000000">
                      <a:alpha val="43137"/>
                    </a:srgbClr>
                  </a:outerShdw>
                </a:effectLst>
                <a:latin typeface="Arial" charset="0"/>
              </a:rPr>
              <a:t>ESV</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The rod and reproof give wisdom,</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but a child left to himself brings</a:t>
            </a:r>
          </a:p>
          <a:p>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rPr>
              <a:t>shame to his mother.</a:t>
            </a:r>
          </a:p>
        </p:txBody>
      </p:sp>
    </p:spTree>
    <p:extLst>
      <p:ext uri="{BB962C8B-B14F-4D97-AF65-F5344CB8AC3E}">
        <p14:creationId xmlns:p14="http://schemas.microsoft.com/office/powerpoint/2010/main" val="154582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Rectangle 2"/>
          <p:cNvSpPr/>
          <p:nvPr/>
        </p:nvSpPr>
        <p:spPr>
          <a:xfrm>
            <a:off x="169478" y="5562600"/>
            <a:ext cx="8784022" cy="1077218"/>
          </a:xfrm>
          <a:prstGeom prst="rect">
            <a:avLst/>
          </a:prstGeom>
        </p:spPr>
        <p:txBody>
          <a:bodyPr wrap="square">
            <a:spAutoFit/>
          </a:bodyPr>
          <a:lstStyle/>
          <a:p>
            <a:r>
              <a:rPr lang="en-US" sz="3600" kern="0" dirty="0">
                <a:solidFill>
                  <a:srgbClr val="FFFFFF"/>
                </a:solidFill>
                <a:effectLst>
                  <a:outerShdw blurRad="38100" dist="38100" dir="2700000" algn="tl">
                    <a:srgbClr val="000000">
                      <a:alpha val="43137"/>
                    </a:srgbClr>
                  </a:outerShdw>
                </a:effectLst>
                <a:latin typeface="Arial Black" pitchFamily="34" charset="0"/>
              </a:rPr>
              <a:t>2 </a:t>
            </a:r>
            <a:r>
              <a:rPr lang="en-US" sz="3600" kern="0" dirty="0" err="1">
                <a:solidFill>
                  <a:srgbClr val="FFFFFF"/>
                </a:solidFill>
                <a:effectLst>
                  <a:outerShdw blurRad="38100" dist="38100" dir="2700000" algn="tl">
                    <a:srgbClr val="000000">
                      <a:alpha val="43137"/>
                    </a:srgbClr>
                  </a:outerShdw>
                </a:effectLst>
                <a:latin typeface="Arial Black" pitchFamily="34" charset="0"/>
              </a:rPr>
              <a:t>Ptr</a:t>
            </a:r>
            <a:r>
              <a:rPr lang="en-US" sz="3600" kern="0" dirty="0">
                <a:solidFill>
                  <a:srgbClr val="FFFFFF"/>
                </a:solidFill>
                <a:effectLst>
                  <a:outerShdw blurRad="38100" dist="38100" dir="2700000" algn="tl">
                    <a:srgbClr val="000000">
                      <a:alpha val="43137"/>
                    </a:srgbClr>
                  </a:outerShdw>
                </a:effectLst>
                <a:latin typeface="Arial Black" pitchFamily="34" charset="0"/>
              </a:rPr>
              <a:t>. 3</a:t>
            </a:r>
            <a:br>
              <a:rPr lang="en-US" sz="3600" kern="0" dirty="0">
                <a:solidFill>
                  <a:srgbClr val="FFFFFF"/>
                </a:solidFill>
                <a:effectLst>
                  <a:outerShdw blurRad="38100" dist="38100" dir="2700000" algn="tl">
                    <a:srgbClr val="000000">
                      <a:alpha val="43137"/>
                    </a:srgbClr>
                  </a:outerShdw>
                </a:effectLst>
                <a:latin typeface="Arial Black" pitchFamily="34" charset="0"/>
              </a:rPr>
            </a:br>
            <a:r>
              <a:rPr lang="en-US" sz="2800" kern="0" dirty="0">
                <a:solidFill>
                  <a:srgbClr val="FFFFFF"/>
                </a:solidFill>
                <a:effectLst>
                  <a:outerShdw blurRad="38100" dist="38100" dir="2700000" algn="tl">
                    <a:srgbClr val="000000">
                      <a:alpha val="43137"/>
                    </a:srgbClr>
                  </a:outerShdw>
                </a:effectLst>
                <a:latin typeface="Arial" pitchFamily="34" charset="0"/>
                <a:cs typeface="Arial" pitchFamily="34" charset="0"/>
              </a:rPr>
              <a:t>“seeing that all these things shall be dissolved…”</a:t>
            </a:r>
            <a:endParaRPr lang="en-US" sz="28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97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457200"/>
            <a:ext cx="7924800" cy="28956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4800" b="1" dirty="0">
                <a:solidFill>
                  <a:schemeClr val="bg1"/>
                </a:solidFill>
                <a:effectLst>
                  <a:outerShdw blurRad="38100" dist="38100" dir="2700000" algn="tl">
                    <a:srgbClr val="000000"/>
                  </a:outerShdw>
                </a:effectLst>
                <a:latin typeface="Tahoma" pitchFamily="34" charset="0"/>
              </a:rPr>
              <a:t>some common </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mistakes</a:t>
            </a:r>
            <a:br>
              <a:rPr lang="en-US" sz="4800" b="1" dirty="0">
                <a:solidFill>
                  <a:schemeClr val="bg1"/>
                </a:solidFill>
                <a:effectLst>
                  <a:outerShdw blurRad="38100" dist="38100" dir="2700000" algn="tl">
                    <a:srgbClr val="000000"/>
                  </a:outerShdw>
                </a:effectLst>
                <a:latin typeface="Tahoma" pitchFamily="34" charset="0"/>
              </a:rPr>
            </a:br>
            <a:r>
              <a:rPr lang="en-US" sz="4800" b="1" dirty="0">
                <a:solidFill>
                  <a:schemeClr val="bg1"/>
                </a:solidFill>
                <a:effectLst>
                  <a:outerShdw blurRad="38100" dist="38100" dir="2700000" algn="tl">
                    <a:srgbClr val="000000"/>
                  </a:outerShdw>
                </a:effectLst>
                <a:latin typeface="Tahoma" pitchFamily="34" charset="0"/>
              </a:rPr>
              <a:t> to avoid</a:t>
            </a:r>
            <a:r>
              <a:rPr lang="en-US" sz="3200" dirty="0">
                <a:solidFill>
                  <a:schemeClr val="bg1"/>
                </a:solidFill>
                <a:latin typeface="Arial" charset="0"/>
              </a:rPr>
              <a:t> </a:t>
            </a:r>
          </a:p>
        </p:txBody>
      </p:sp>
      <p:sp>
        <p:nvSpPr>
          <p:cNvPr id="12291" name="Rectangle 3"/>
          <p:cNvSpPr>
            <a:spLocks noGrp="1" noChangeArrowheads="1"/>
          </p:cNvSpPr>
          <p:nvPr>
            <p:ph type="subTitle" idx="1"/>
          </p:nvPr>
        </p:nvSpPr>
        <p:spPr>
          <a:xfrm rot="765648">
            <a:off x="533400" y="4719267"/>
            <a:ext cx="7772400" cy="1219200"/>
          </a:xfrm>
          <a:noFill/>
        </p:spPr>
        <p:txBody>
          <a:bodyPr/>
          <a:lstStyle/>
          <a:p>
            <a:r>
              <a:rPr lang="en-US" sz="4800" b="1" dirty="0">
                <a:effectLst>
                  <a:outerShdw blurRad="38100" dist="38100" dir="2700000" algn="tl">
                    <a:srgbClr val="000000">
                      <a:alpha val="43137"/>
                    </a:srgbClr>
                  </a:outerShdw>
                </a:effectLst>
                <a:latin typeface="Arial Black" pitchFamily="34" charset="0"/>
              </a:rPr>
              <a:t>parenting pitfalls</a:t>
            </a:r>
            <a:endParaRPr lang="en-US" sz="4400" b="1" dirty="0">
              <a:effectLst>
                <a:outerShdw blurRad="38100" dist="38100" dir="2700000" algn="tl">
                  <a:srgbClr val="000000">
                    <a:alpha val="43137"/>
                  </a:srgbClr>
                </a:outerShdw>
              </a:effectLst>
              <a:latin typeface="Arial Black"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  failing to discipline...</a:t>
            </a:r>
            <a:endParaRPr lang="en-US" sz="3600" dirty="0">
              <a:solidFill>
                <a:schemeClr val="bg1"/>
              </a:solidFill>
              <a:latin typeface="Tahoma" pitchFamily="34" charset="0"/>
            </a:endParaRPr>
          </a:p>
        </p:txBody>
      </p:sp>
      <p:sp>
        <p:nvSpPr>
          <p:cNvPr id="16387" name="Rectangle 3"/>
          <p:cNvSpPr>
            <a:spLocks noGrp="1" noChangeArrowheads="1"/>
          </p:cNvSpPr>
          <p:nvPr>
            <p:ph type="body" idx="1"/>
          </p:nvPr>
        </p:nvSpPr>
        <p:spPr>
          <a:xfrm>
            <a:off x="381000" y="1828800"/>
            <a:ext cx="8458200" cy="4572000"/>
          </a:xfrm>
        </p:spPr>
        <p:txBody>
          <a:bodyPr/>
          <a:lstStyle/>
          <a:p>
            <a:r>
              <a:rPr lang="en-US" sz="2800" dirty="0">
                <a:latin typeface="Arial" charset="0"/>
              </a:rPr>
              <a:t>He who spares his rod hates his son, but he who loves him disciplines him diligently           							</a:t>
            </a:r>
            <a:r>
              <a:rPr lang="en-US" sz="2800" b="1" dirty="0">
                <a:solidFill>
                  <a:schemeClr val="accent2">
                    <a:lumMod val="75000"/>
                  </a:schemeClr>
                </a:solidFill>
                <a:latin typeface="Arial" charset="0"/>
              </a:rPr>
              <a:t>Prov.13.24</a:t>
            </a:r>
          </a:p>
          <a:p>
            <a:r>
              <a:rPr lang="en-US" sz="2800" dirty="0">
                <a:latin typeface="Arial" charset="0"/>
              </a:rPr>
              <a:t>Discipline your son while there is hope, and do not desire his death				             						</a:t>
            </a:r>
            <a:r>
              <a:rPr lang="en-US" sz="2800" b="1" dirty="0">
                <a:solidFill>
                  <a:schemeClr val="accent2">
                    <a:lumMod val="75000"/>
                  </a:schemeClr>
                </a:solidFill>
                <a:latin typeface="Arial" charset="0"/>
              </a:rPr>
              <a:t>Prov. 19.18</a:t>
            </a:r>
          </a:p>
          <a:p>
            <a:r>
              <a:rPr lang="en-US" sz="2800" dirty="0">
                <a:latin typeface="Arial" charset="0"/>
              </a:rPr>
              <a:t>Foolishness is bound up in the heart of a child; the rod of discipline will drive it far from him </a:t>
            </a:r>
            <a:r>
              <a:rPr lang="en-US" sz="2800" dirty="0">
                <a:solidFill>
                  <a:schemeClr val="accent2"/>
                </a:solidFill>
                <a:latin typeface="Arial" charset="0"/>
              </a:rPr>
              <a:t>           					</a:t>
            </a:r>
            <a:r>
              <a:rPr lang="en-US" sz="2800" b="1" dirty="0">
                <a:solidFill>
                  <a:schemeClr val="accent2">
                    <a:lumMod val="75000"/>
                  </a:schemeClr>
                </a:solidFill>
                <a:latin typeface="Arial" charset="0"/>
              </a:rPr>
              <a:t>Prov. 22.15</a:t>
            </a:r>
            <a:endParaRPr lang="en-US" sz="2600" b="1" dirty="0">
              <a:solidFill>
                <a:schemeClr val="accent2">
                  <a:lumMod val="75000"/>
                </a:schemeClr>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u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  failing to discipline...</a:t>
            </a:r>
            <a:endParaRPr lang="en-US" sz="3600" dirty="0">
              <a:solidFill>
                <a:schemeClr val="bg1"/>
              </a:solidFill>
              <a:latin typeface="Tahoma" pitchFamily="34" charset="0"/>
            </a:endParaRPr>
          </a:p>
        </p:txBody>
      </p:sp>
      <p:sp>
        <p:nvSpPr>
          <p:cNvPr id="13315" name="Rectangle 3"/>
          <p:cNvSpPr>
            <a:spLocks noGrp="1" noChangeArrowheads="1"/>
          </p:cNvSpPr>
          <p:nvPr>
            <p:ph type="body" idx="1"/>
          </p:nvPr>
        </p:nvSpPr>
        <p:spPr>
          <a:xfrm>
            <a:off x="381000" y="1828800"/>
            <a:ext cx="8534400" cy="4724400"/>
          </a:xfrm>
        </p:spPr>
        <p:txBody>
          <a:bodyPr/>
          <a:lstStyle/>
          <a:p>
            <a:r>
              <a:rPr lang="en-US" sz="2800" dirty="0">
                <a:latin typeface="Arial" charset="0"/>
              </a:rPr>
              <a:t>Do not hold back discipline from the child, Although you strike him with the rod, he will not die                               					</a:t>
            </a:r>
            <a:r>
              <a:rPr lang="en-US" sz="2800" b="1" dirty="0">
                <a:solidFill>
                  <a:schemeClr val="accent2">
                    <a:lumMod val="75000"/>
                  </a:schemeClr>
                </a:solidFill>
                <a:latin typeface="Arial" charset="0"/>
              </a:rPr>
              <a:t>Prov. 23.13</a:t>
            </a:r>
          </a:p>
          <a:p>
            <a:r>
              <a:rPr lang="en-US" sz="2800" dirty="0">
                <a:latin typeface="Arial" charset="0"/>
              </a:rPr>
              <a:t>The rod and reproof bring wisdom, but a child who gets his own way brings shame to his mother </a:t>
            </a:r>
            <a:r>
              <a:rPr lang="en-US" sz="2800" dirty="0">
                <a:solidFill>
                  <a:schemeClr val="accent2"/>
                </a:solidFill>
                <a:latin typeface="Arial" charset="0"/>
              </a:rPr>
              <a:t>  						</a:t>
            </a:r>
            <a:r>
              <a:rPr lang="en-US" sz="2800" b="1" dirty="0">
                <a:solidFill>
                  <a:schemeClr val="accent2">
                    <a:lumMod val="75000"/>
                  </a:schemeClr>
                </a:solidFill>
                <a:latin typeface="Arial" charset="0"/>
              </a:rPr>
              <a:t>Prov. 29.15</a:t>
            </a:r>
          </a:p>
          <a:p>
            <a:r>
              <a:rPr lang="en-US" sz="2800" dirty="0">
                <a:latin typeface="Arial" charset="0"/>
              </a:rPr>
              <a:t>Correct your son, and he will give you comfort;    he will also delight your soul		            						</a:t>
            </a:r>
            <a:r>
              <a:rPr lang="en-US" sz="2800" b="1" dirty="0">
                <a:solidFill>
                  <a:schemeClr val="accent2">
                    <a:lumMod val="75000"/>
                  </a:schemeClr>
                </a:solidFill>
                <a:latin typeface="Arial" charset="0"/>
              </a:rPr>
              <a:t>Prov. 29.17 </a:t>
            </a:r>
            <a:r>
              <a:rPr lang="en-US" sz="2600" b="1" dirty="0">
                <a:solidFill>
                  <a:schemeClr val="accent2">
                    <a:lumMod val="75000"/>
                  </a:schemeClr>
                </a:solidFill>
                <a:latin typeface="Arial" charset="0"/>
              </a:rPr>
              <a:t> </a:t>
            </a:r>
          </a:p>
          <a:p>
            <a:pPr marL="0" indent="0">
              <a:buNone/>
            </a:pPr>
            <a:r>
              <a:rPr lang="en-US" sz="2400" i="1" dirty="0">
                <a:latin typeface="Arial" charset="0"/>
              </a:rPr>
              <a:t>					         (illustration / 4 yr. old)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up)">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up)">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l"/>
            <a:r>
              <a:rPr lang="en-US" sz="3600" b="1" dirty="0">
                <a:solidFill>
                  <a:schemeClr val="bg1"/>
                </a:solidFill>
                <a:latin typeface="Tahoma" pitchFamily="34" charset="0"/>
              </a:rPr>
              <a:t>2.  Rewarding misbehavior</a:t>
            </a:r>
            <a:endParaRPr lang="en-US" sz="3600" dirty="0">
              <a:solidFill>
                <a:schemeClr val="bg1"/>
              </a:solidFill>
              <a:latin typeface="Tahoma" pitchFamily="34" charset="0"/>
            </a:endParaRPr>
          </a:p>
        </p:txBody>
      </p:sp>
      <p:sp>
        <p:nvSpPr>
          <p:cNvPr id="30723" name="Rectangle 3"/>
          <p:cNvSpPr>
            <a:spLocks noGrp="1" noChangeArrowheads="1"/>
          </p:cNvSpPr>
          <p:nvPr>
            <p:ph type="body" idx="1"/>
          </p:nvPr>
        </p:nvSpPr>
        <p:spPr>
          <a:xfrm>
            <a:off x="381000" y="1600200"/>
            <a:ext cx="8763000" cy="5029200"/>
          </a:xfrm>
        </p:spPr>
        <p:txBody>
          <a:bodyPr/>
          <a:lstStyle/>
          <a:p>
            <a:r>
              <a:rPr lang="en-US" sz="2800" dirty="0">
                <a:latin typeface="Arial" charset="0"/>
              </a:rPr>
              <a:t>Why do children throw tantrums? </a:t>
            </a:r>
          </a:p>
          <a:p>
            <a:r>
              <a:rPr lang="en-US" sz="2800" dirty="0">
                <a:latin typeface="Arial" charset="0"/>
              </a:rPr>
              <a:t>lowering the bar / </a:t>
            </a:r>
            <a:r>
              <a:rPr lang="en-US" sz="2800" dirty="0" err="1">
                <a:latin typeface="Arial" charset="0"/>
              </a:rPr>
              <a:t>accom</a:t>
            </a:r>
            <a:r>
              <a:rPr lang="en-US" sz="2800" dirty="0">
                <a:latin typeface="Arial" charset="0"/>
              </a:rPr>
              <a:t>. &amp; facilitating misbehavior</a:t>
            </a:r>
          </a:p>
          <a:p>
            <a:r>
              <a:rPr lang="en-US" sz="2800" dirty="0">
                <a:latin typeface="Arial" charset="0"/>
              </a:rPr>
              <a:t>letting a child get “his way” is not doing him a favor, it will spoil him</a:t>
            </a:r>
          </a:p>
          <a:p>
            <a:r>
              <a:rPr lang="en-US" sz="2800" dirty="0">
                <a:latin typeface="Arial" charset="0"/>
              </a:rPr>
              <a:t>letting a child get his way will not satisfy him, it will spoil him [</a:t>
            </a:r>
            <a:r>
              <a:rPr lang="en-US" sz="2800" dirty="0" err="1">
                <a:latin typeface="Arial" charset="0"/>
              </a:rPr>
              <a:t>imp.of</a:t>
            </a:r>
            <a:r>
              <a:rPr lang="en-US" sz="2800" dirty="0">
                <a:latin typeface="Arial" charset="0"/>
              </a:rPr>
              <a:t> boundaries/ </a:t>
            </a:r>
            <a:r>
              <a:rPr lang="en-US" sz="2800" dirty="0" err="1">
                <a:latin typeface="Arial" charset="0"/>
              </a:rPr>
              <a:t>playground.ex</a:t>
            </a:r>
            <a:r>
              <a:rPr lang="en-US" sz="2800" dirty="0">
                <a:latin typeface="Arial" charset="0"/>
              </a:rPr>
              <a:t>.]</a:t>
            </a:r>
          </a:p>
          <a:p>
            <a:r>
              <a:rPr lang="en-US" sz="2800" dirty="0">
                <a:latin typeface="Arial" charset="0"/>
              </a:rPr>
              <a:t>the difference between a boy and a pig</a:t>
            </a:r>
          </a:p>
          <a:p>
            <a:r>
              <a:rPr lang="en-US" sz="2800" b="1" dirty="0">
                <a:solidFill>
                  <a:schemeClr val="accent2">
                    <a:lumMod val="75000"/>
                  </a:schemeClr>
                </a:solidFill>
                <a:latin typeface="Arial" charset="0"/>
              </a:rPr>
              <a:t>“The rod and reproof bring wisdom,                         </a:t>
            </a:r>
            <a:r>
              <a:rPr lang="en-US" sz="2800" b="1" u="sng" dirty="0">
                <a:solidFill>
                  <a:schemeClr val="accent2">
                    <a:lumMod val="75000"/>
                  </a:schemeClr>
                </a:solidFill>
                <a:latin typeface="Arial" charset="0"/>
              </a:rPr>
              <a:t>but a child who gets his own way</a:t>
            </a:r>
            <a:r>
              <a:rPr lang="en-US" sz="2800" b="1" dirty="0">
                <a:solidFill>
                  <a:schemeClr val="accent2">
                    <a:lumMod val="75000"/>
                  </a:schemeClr>
                </a:solidFill>
                <a:latin typeface="Arial" charset="0"/>
              </a:rPr>
              <a:t>                brings shame to his mother”     	Prov. 29.15            </a:t>
            </a:r>
          </a:p>
          <a:p>
            <a:endParaRPr lang="en-US" sz="2800" dirty="0">
              <a:solidFill>
                <a:schemeClr val="accent2">
                  <a:lumMod val="75000"/>
                </a:schemeClr>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up)">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up)">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up)">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up)">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up)">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wipe(up)">
                                      <p:cBhvr>
                                        <p:cTn id="3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l"/>
            <a:r>
              <a:rPr lang="en-US" sz="3600" b="1" dirty="0">
                <a:solidFill>
                  <a:schemeClr val="bg1"/>
                </a:solidFill>
                <a:latin typeface="Tahoma" pitchFamily="34" charset="0"/>
              </a:rPr>
              <a:t>3.  Expecting misbehavior</a:t>
            </a:r>
            <a:endParaRPr lang="en-US" sz="3600" dirty="0">
              <a:solidFill>
                <a:schemeClr val="bg1"/>
              </a:solidFill>
              <a:latin typeface="Tahoma" pitchFamily="34" charset="0"/>
            </a:endParaRPr>
          </a:p>
        </p:txBody>
      </p:sp>
      <p:sp>
        <p:nvSpPr>
          <p:cNvPr id="32771" name="Rectangle 3"/>
          <p:cNvSpPr>
            <a:spLocks noGrp="1" noChangeArrowheads="1"/>
          </p:cNvSpPr>
          <p:nvPr>
            <p:ph type="body" idx="1"/>
          </p:nvPr>
        </p:nvSpPr>
        <p:spPr>
          <a:xfrm>
            <a:off x="304800" y="1600200"/>
            <a:ext cx="8839200" cy="5257800"/>
          </a:xfrm>
        </p:spPr>
        <p:txBody>
          <a:bodyPr/>
          <a:lstStyle/>
          <a:p>
            <a:r>
              <a:rPr lang="en-US" sz="2800" dirty="0">
                <a:latin typeface="Arial" charset="0"/>
              </a:rPr>
              <a:t>Not talking about </a:t>
            </a:r>
            <a:r>
              <a:rPr lang="en-US" sz="2800" i="1" dirty="0">
                <a:latin typeface="Arial" charset="0"/>
              </a:rPr>
              <a:t>wanting</a:t>
            </a:r>
            <a:r>
              <a:rPr lang="en-US" sz="2800" dirty="0">
                <a:latin typeface="Arial" charset="0"/>
              </a:rPr>
              <a:t> misbehavior, hoping for, or preferring misbehavior… </a:t>
            </a:r>
          </a:p>
          <a:p>
            <a:r>
              <a:rPr lang="en-US" sz="2800" dirty="0">
                <a:latin typeface="Arial" charset="0"/>
              </a:rPr>
              <a:t>but </a:t>
            </a:r>
            <a:r>
              <a:rPr lang="en-US" sz="2800" i="1" u="sng" dirty="0">
                <a:latin typeface="Arial" charset="0"/>
              </a:rPr>
              <a:t>expecting</a:t>
            </a:r>
            <a:r>
              <a:rPr lang="en-US" sz="2800" dirty="0">
                <a:latin typeface="Arial" charset="0"/>
              </a:rPr>
              <a:t> misbehavior</a:t>
            </a:r>
          </a:p>
          <a:p>
            <a:pPr lvl="1"/>
            <a:r>
              <a:rPr lang="en-US" sz="2600" dirty="0">
                <a:latin typeface="Arial" charset="0"/>
              </a:rPr>
              <a:t>“Oh, we can’t take him to the restaurant”</a:t>
            </a:r>
          </a:p>
          <a:p>
            <a:pPr lvl="1"/>
            <a:r>
              <a:rPr lang="en-US" sz="2600" dirty="0">
                <a:latin typeface="Arial" charset="0"/>
              </a:rPr>
              <a:t>“There’s no way </a:t>
            </a:r>
            <a:r>
              <a:rPr lang="en-US" sz="2600" dirty="0" err="1">
                <a:latin typeface="Arial" charset="0"/>
              </a:rPr>
              <a:t>Jr’s</a:t>
            </a:r>
            <a:r>
              <a:rPr lang="en-US" sz="2600" dirty="0">
                <a:latin typeface="Arial" charset="0"/>
              </a:rPr>
              <a:t> going to sit still for an hour”</a:t>
            </a:r>
          </a:p>
          <a:p>
            <a:pPr lvl="1"/>
            <a:r>
              <a:rPr lang="en-US" sz="2600" dirty="0">
                <a:latin typeface="Arial" charset="0"/>
              </a:rPr>
              <a:t>“Well after that sugar, he’s going to be impossible”</a:t>
            </a:r>
          </a:p>
          <a:p>
            <a:pPr lvl="1"/>
            <a:r>
              <a:rPr lang="en-US" sz="2600" dirty="0">
                <a:latin typeface="Arial" charset="0"/>
              </a:rPr>
              <a:t>“Oh, I’ll never get him to eat that”</a:t>
            </a:r>
          </a:p>
          <a:p>
            <a:pPr lvl="1"/>
            <a:r>
              <a:rPr lang="en-US" sz="2600" dirty="0">
                <a:latin typeface="Arial" charset="0"/>
              </a:rPr>
              <a:t>“Sorry, my son’s not much of a sharer”</a:t>
            </a:r>
          </a:p>
          <a:p>
            <a:r>
              <a:rPr lang="en-US" sz="2800" b="1" dirty="0">
                <a:solidFill>
                  <a:srgbClr val="002060"/>
                </a:solidFill>
                <a:latin typeface="Arial" charset="0"/>
              </a:rPr>
              <a:t>“Foolishness is bound up in the heart of a child; the rod of discipline will drive it far from him”  </a:t>
            </a:r>
            <a:r>
              <a:rPr lang="en-US" sz="2800" b="1" dirty="0">
                <a:solidFill>
                  <a:schemeClr val="tx2"/>
                </a:solidFill>
                <a:latin typeface="Arial" charset="0"/>
              </a:rPr>
              <a:t>Pr.22.15</a:t>
            </a:r>
            <a:r>
              <a:rPr lang="en-US" sz="2800" dirty="0">
                <a:solidFill>
                  <a:schemeClr val="accent2"/>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up)">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up)">
                                      <p:cBhvr>
                                        <p:cTn id="12" dur="500"/>
                                        <p:tgtEl>
                                          <p:spTgt spid="32771">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wipe(up)">
                                      <p:cBhvr>
                                        <p:cTn id="15" dur="500"/>
                                        <p:tgtEl>
                                          <p:spTgt spid="32771">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wipe(up)">
                                      <p:cBhvr>
                                        <p:cTn id="18" dur="500"/>
                                        <p:tgtEl>
                                          <p:spTgt spid="32771">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wipe(up)">
                                      <p:cBhvr>
                                        <p:cTn id="21" dur="500"/>
                                        <p:tgtEl>
                                          <p:spTgt spid="32771">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2771">
                                            <p:txEl>
                                              <p:pRg st="5" end="5"/>
                                            </p:txEl>
                                          </p:spTgt>
                                        </p:tgtEl>
                                        <p:attrNameLst>
                                          <p:attrName>style.visibility</p:attrName>
                                        </p:attrNameLst>
                                      </p:cBhvr>
                                      <p:to>
                                        <p:strVal val="visible"/>
                                      </p:to>
                                    </p:set>
                                    <p:animEffect transition="in" filter="wipe(up)">
                                      <p:cBhvr>
                                        <p:cTn id="24" dur="500"/>
                                        <p:tgtEl>
                                          <p:spTgt spid="32771">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wipe(up)">
                                      <p:cBhvr>
                                        <p:cTn id="27" dur="500"/>
                                        <p:tgtEl>
                                          <p:spTgt spid="327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2771">
                                            <p:txEl>
                                              <p:pRg st="7" end="7"/>
                                            </p:txEl>
                                          </p:spTgt>
                                        </p:tgtEl>
                                        <p:attrNameLst>
                                          <p:attrName>style.visibility</p:attrName>
                                        </p:attrNameLst>
                                      </p:cBhvr>
                                      <p:to>
                                        <p:strVal val="visible"/>
                                      </p:to>
                                    </p:set>
                                    <p:animEffect transition="in" filter="wipe(up)">
                                      <p:cBhvr>
                                        <p:cTn id="32"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0"/>
          </a:xfrm>
          <a:solidFill>
            <a:schemeClr val="tx2"/>
          </a:solidFill>
        </p:spPr>
        <p:txBody>
          <a:bodyPr/>
          <a:lstStyle/>
          <a:p>
            <a:pPr>
              <a:defRPr/>
            </a:pPr>
            <a:br>
              <a:rPr lang="en-US" sz="3600" b="1" dirty="0">
                <a:solidFill>
                  <a:srgbClr val="FFFF00"/>
                </a:solidFill>
                <a:latin typeface="Arial Narrow" pitchFamily="34" charset="0"/>
              </a:rPr>
            </a:br>
            <a:br>
              <a:rPr lang="en-US" sz="3600" b="1" dirty="0">
                <a:solidFill>
                  <a:srgbClr val="FFFF00"/>
                </a:solidFill>
                <a:latin typeface="Arial Narrow" pitchFamily="34" charset="0"/>
              </a:rPr>
            </a:br>
            <a:r>
              <a:rPr lang="en-US" sz="3600" b="1" dirty="0">
                <a:solidFill>
                  <a:schemeClr val="accent3"/>
                </a:solidFill>
                <a:latin typeface="Arial Narrow" pitchFamily="34" charset="0"/>
              </a:rPr>
              <a:t>If you expect tantrums, you will get them.</a:t>
            </a:r>
            <a:br>
              <a:rPr lang="en-US" sz="3600" b="1" dirty="0">
                <a:solidFill>
                  <a:schemeClr val="accent3"/>
                </a:solidFill>
                <a:latin typeface="Arial Narrow" pitchFamily="34" charset="0"/>
              </a:rPr>
            </a:br>
            <a:br>
              <a:rPr lang="en-US" sz="3600" b="1" dirty="0">
                <a:solidFill>
                  <a:schemeClr val="accent3"/>
                </a:solidFill>
                <a:latin typeface="Arial Narrow" pitchFamily="34" charset="0"/>
              </a:rPr>
            </a:br>
            <a:r>
              <a:rPr lang="en-US" sz="3600" b="1" dirty="0">
                <a:solidFill>
                  <a:schemeClr val="accent3"/>
                </a:solidFill>
                <a:latin typeface="Arial Narrow" pitchFamily="34" charset="0"/>
              </a:rPr>
              <a:t>If you expect dishonesty, you will get it.</a:t>
            </a:r>
            <a:br>
              <a:rPr lang="en-US" sz="3600" b="1" dirty="0">
                <a:solidFill>
                  <a:schemeClr val="accent3"/>
                </a:solidFill>
                <a:latin typeface="Arial Narrow" pitchFamily="34" charset="0"/>
              </a:rPr>
            </a:br>
            <a:br>
              <a:rPr lang="en-US" sz="3600" b="1" dirty="0">
                <a:solidFill>
                  <a:schemeClr val="accent3"/>
                </a:solidFill>
                <a:latin typeface="Arial Narrow" pitchFamily="34" charset="0"/>
              </a:rPr>
            </a:br>
            <a:r>
              <a:rPr lang="en-US" sz="3600" b="1" dirty="0">
                <a:solidFill>
                  <a:schemeClr val="accent3"/>
                </a:solidFill>
                <a:latin typeface="Arial Narrow" pitchFamily="34" charset="0"/>
              </a:rPr>
              <a:t>If you expect bad attitudes, you will get it.</a:t>
            </a:r>
            <a:br>
              <a:rPr lang="en-US" sz="3600" b="1" dirty="0">
                <a:solidFill>
                  <a:schemeClr val="accent3"/>
                </a:solidFill>
                <a:latin typeface="Arial Narrow" pitchFamily="34" charset="0"/>
              </a:rPr>
            </a:br>
            <a:br>
              <a:rPr lang="en-US" sz="3600" b="1" dirty="0">
                <a:solidFill>
                  <a:schemeClr val="accent3"/>
                </a:solidFill>
                <a:latin typeface="Arial Narrow" pitchFamily="34" charset="0"/>
              </a:rPr>
            </a:br>
            <a:r>
              <a:rPr lang="en-US" sz="3600" b="1" dirty="0">
                <a:solidFill>
                  <a:schemeClr val="accent3"/>
                </a:solidFill>
                <a:latin typeface="Arial Narrow" pitchFamily="34" charset="0"/>
              </a:rPr>
              <a:t> but if you really EXPECT the opposite,</a:t>
            </a:r>
            <a:br>
              <a:rPr lang="en-US" sz="3600" b="1" dirty="0">
                <a:solidFill>
                  <a:schemeClr val="accent3"/>
                </a:solidFill>
                <a:latin typeface="Arial Narrow" pitchFamily="34" charset="0"/>
              </a:rPr>
            </a:br>
            <a:r>
              <a:rPr lang="en-US" sz="3600" b="1" dirty="0">
                <a:solidFill>
                  <a:schemeClr val="accent3"/>
                </a:solidFill>
                <a:latin typeface="Arial Narrow" pitchFamily="34" charset="0"/>
              </a:rPr>
              <a:t>and require and TRAIN for the opposite, </a:t>
            </a:r>
            <a:br>
              <a:rPr lang="en-US" sz="3600" b="1" dirty="0">
                <a:solidFill>
                  <a:schemeClr val="accent3"/>
                </a:solidFill>
                <a:latin typeface="Arial Narrow" pitchFamily="34" charset="0"/>
              </a:rPr>
            </a:br>
            <a:br>
              <a:rPr lang="en-US" sz="3600" b="1" dirty="0">
                <a:solidFill>
                  <a:schemeClr val="accent3"/>
                </a:solidFill>
                <a:latin typeface="Arial Narrow" pitchFamily="34" charset="0"/>
              </a:rPr>
            </a:br>
            <a:r>
              <a:rPr lang="en-US" sz="3600" b="1" dirty="0">
                <a:solidFill>
                  <a:schemeClr val="accent3"/>
                </a:solidFill>
                <a:latin typeface="Arial Narrow" pitchFamily="34" charset="0"/>
              </a:rPr>
              <a:t>you will GET the opposite.</a:t>
            </a:r>
            <a:endParaRPr lang="en-US" sz="3600" dirty="0">
              <a:solidFill>
                <a:schemeClr val="accent3"/>
              </a:solidFill>
            </a:endParaRPr>
          </a:p>
        </p:txBody>
      </p:sp>
      <p:sp>
        <p:nvSpPr>
          <p:cNvPr id="3" name="Rectangle 2"/>
          <p:cNvSpPr txBox="1">
            <a:spLocks noChangeArrowheads="1"/>
          </p:cNvSpPr>
          <p:nvPr/>
        </p:nvSpPr>
        <p:spPr bwMode="auto">
          <a:xfrm>
            <a:off x="228600" y="152400"/>
            <a:ext cx="8686800" cy="838200"/>
          </a:xfrm>
          <a:prstGeom prst="rect">
            <a:avLst/>
          </a:prstGeom>
          <a:ln w="9525">
            <a:noFill/>
            <a:miter lim="800000"/>
            <a:headEnd/>
            <a:tailEnd/>
          </a:ln>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charset="0"/>
                <a:ea typeface="+mn-ea"/>
                <a:cs typeface="+mn-cs"/>
              </a:rPr>
              <a:t>as a general rule:</a:t>
            </a:r>
            <a:r>
              <a:rPr lang="en-US" sz="2800" b="1" kern="0" dirty="0">
                <a:solidFill>
                  <a:schemeClr val="bg1"/>
                </a:solidFill>
                <a:latin typeface="Arial" charset="0"/>
              </a:rPr>
              <a:t>   </a:t>
            </a:r>
            <a:r>
              <a:rPr kumimoji="0" lang="en-US" sz="2800" b="1" i="0" u="none" strike="noStrike" kern="0" cap="none" spc="0" normalizeH="0" baseline="0" noProof="0" dirty="0">
                <a:ln>
                  <a:noFill/>
                </a:ln>
                <a:solidFill>
                  <a:schemeClr val="bg1"/>
                </a:solidFill>
                <a:effectLst/>
                <a:uLnTx/>
                <a:uFillTx/>
                <a:latin typeface="Arial" charset="0"/>
                <a:ea typeface="+mn-ea"/>
                <a:cs typeface="+mn-cs"/>
              </a:rPr>
              <a:t>you get what you expect</a:t>
            </a:r>
            <a:endParaRPr kumimoji="0" lang="en-US" sz="2800" b="1" i="0" u="none" strike="noStrike" kern="0" cap="none" spc="0" normalizeH="0" baseline="0" noProof="0" dirty="0">
              <a:ln>
                <a:noFill/>
              </a:ln>
              <a:solidFill>
                <a:schemeClr val="lt1"/>
              </a:solidFill>
              <a:effectLst/>
              <a:uLnTx/>
              <a:uFillTx/>
              <a:latin typeface="Arial" charset="0"/>
              <a:ea typeface="+mn-ea"/>
              <a:cs typeface="+mn-cs"/>
            </a:endParaRPr>
          </a:p>
        </p:txBody>
      </p:sp>
    </p:spTree>
    <p:extLst>
      <p:ext uri="{BB962C8B-B14F-4D97-AF65-F5344CB8AC3E}">
        <p14:creationId xmlns:p14="http://schemas.microsoft.com/office/powerpoint/2010/main" val="422756273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l"/>
            <a:r>
              <a:rPr lang="en-US" sz="3600" b="1" dirty="0">
                <a:solidFill>
                  <a:schemeClr val="bg1"/>
                </a:solidFill>
                <a:latin typeface="Tahoma" pitchFamily="34" charset="0"/>
              </a:rPr>
              <a:t>4.  failing to be consistent...</a:t>
            </a:r>
            <a:endParaRPr lang="en-US" sz="3600" dirty="0">
              <a:solidFill>
                <a:schemeClr val="bg1"/>
              </a:solidFill>
              <a:latin typeface="Tahoma" pitchFamily="34" charset="0"/>
            </a:endParaRPr>
          </a:p>
        </p:txBody>
      </p:sp>
      <p:sp>
        <p:nvSpPr>
          <p:cNvPr id="28675" name="Rectangle 3"/>
          <p:cNvSpPr>
            <a:spLocks noGrp="1" noChangeArrowheads="1"/>
          </p:cNvSpPr>
          <p:nvPr>
            <p:ph type="body" idx="1"/>
          </p:nvPr>
        </p:nvSpPr>
        <p:spPr>
          <a:xfrm>
            <a:off x="381000" y="1828800"/>
            <a:ext cx="8458200" cy="4800600"/>
          </a:xfrm>
        </p:spPr>
        <p:txBody>
          <a:bodyPr/>
          <a:lstStyle/>
          <a:p>
            <a:r>
              <a:rPr lang="en-US" sz="2800" b="1" dirty="0">
                <a:solidFill>
                  <a:srgbClr val="002060"/>
                </a:solidFill>
                <a:latin typeface="Arial" charset="0"/>
              </a:rPr>
              <a:t>“He who spares his rod hates his son, but he who loves him disciplines him diligently”           </a:t>
            </a:r>
            <a:r>
              <a:rPr lang="en-US" sz="2800" dirty="0">
                <a:latin typeface="Arial" charset="0"/>
              </a:rPr>
              <a:t>							</a:t>
            </a:r>
            <a:r>
              <a:rPr lang="en-US" sz="2800" b="1" dirty="0">
                <a:latin typeface="Arial Black" pitchFamily="34" charset="0"/>
              </a:rPr>
              <a:t>Pr.13.24</a:t>
            </a:r>
          </a:p>
          <a:p>
            <a:r>
              <a:rPr lang="en-US" sz="2800" dirty="0">
                <a:latin typeface="Arial" charset="0"/>
              </a:rPr>
              <a:t>child </a:t>
            </a:r>
            <a:r>
              <a:rPr lang="en-US" sz="2800" dirty="0" err="1">
                <a:latin typeface="Arial" charset="0"/>
              </a:rPr>
              <a:t>pscyh</a:t>
            </a:r>
            <a:r>
              <a:rPr lang="en-US" sz="2800" dirty="0">
                <a:latin typeface="Arial" charset="0"/>
              </a:rPr>
              <a:t>. on “playing the odds”</a:t>
            </a:r>
          </a:p>
          <a:p>
            <a:r>
              <a:rPr lang="en-US" sz="2800" dirty="0">
                <a:latin typeface="Arial" charset="0"/>
              </a:rPr>
              <a:t>lottery analogy: people keep buying tickets when there’s a chance of it paying off. Eliminate all lottery winnings, and people would quit buying tickets. Eliminate occasional pay-offs, and let the child realize the lottery is shut down.</a:t>
            </a:r>
          </a:p>
          <a:p>
            <a:r>
              <a:rPr lang="en-US" sz="2800" dirty="0">
                <a:latin typeface="Arial" charset="0"/>
              </a:rPr>
              <a:t>“No parking” illustration (next slide)												</a:t>
            </a:r>
            <a:endParaRPr lang="en-US" sz="28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up)">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up)">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up)">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Bi-Directional No Parking Any Time Traffic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07887"/>
            <a:ext cx="12954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3"/>
          <p:cNvSpPr>
            <a:spLocks noGrp="1" noChangeArrowheads="1"/>
          </p:cNvSpPr>
          <p:nvPr>
            <p:ph type="body" idx="1"/>
          </p:nvPr>
        </p:nvSpPr>
        <p:spPr>
          <a:xfrm>
            <a:off x="0" y="0"/>
            <a:ext cx="9144000" cy="1295400"/>
          </a:xfrm>
          <a:solidFill>
            <a:srgbClr val="002060"/>
          </a:solidFill>
        </p:spPr>
        <p:style>
          <a:lnRef idx="0">
            <a:schemeClr val="accent2"/>
          </a:lnRef>
          <a:fillRef idx="3">
            <a:schemeClr val="accent2"/>
          </a:fillRef>
          <a:effectRef idx="3">
            <a:schemeClr val="accent2"/>
          </a:effectRef>
          <a:fontRef idx="minor">
            <a:schemeClr val="lt1"/>
          </a:fontRef>
        </p:style>
        <p:txBody>
          <a:bodyPr/>
          <a:lstStyle/>
          <a:p>
            <a:pPr>
              <a:buNone/>
            </a:pPr>
            <a:r>
              <a:rPr lang="en-US" sz="2800" b="1" dirty="0">
                <a:latin typeface="Arial" charset="0"/>
              </a:rPr>
              <a:t>   </a:t>
            </a:r>
            <a:r>
              <a:rPr lang="en-US" sz="2600" b="1" dirty="0">
                <a:solidFill>
                  <a:schemeClr val="bg1"/>
                </a:solidFill>
                <a:latin typeface="Arial" charset="0"/>
              </a:rPr>
              <a:t>Imagine a city that treated “No Parking” violations with the following sequence of responses                                     (and everyone knew how the system worked):</a:t>
            </a:r>
          </a:p>
          <a:p>
            <a:pPr>
              <a:buNone/>
            </a:pPr>
            <a:endParaRPr lang="en-US" sz="2800" b="1" dirty="0">
              <a:solidFill>
                <a:schemeClr val="bg1"/>
              </a:solidFill>
              <a:latin typeface="Arial Black" pitchFamily="34" charset="0"/>
            </a:endParaRPr>
          </a:p>
        </p:txBody>
      </p:sp>
      <p:sp>
        <p:nvSpPr>
          <p:cNvPr id="13" name="Rectangle 12"/>
          <p:cNvSpPr/>
          <p:nvPr/>
        </p:nvSpPr>
        <p:spPr bwMode="auto">
          <a:xfrm>
            <a:off x="0" y="6248400"/>
            <a:ext cx="9144000" cy="609600"/>
          </a:xfrm>
          <a:prstGeom prst="rect">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itchFamily="34" charset="0"/>
                <a:cs typeface="Arial" pitchFamily="34" charset="0"/>
              </a:rPr>
              <a:t>What would those no parking areas be</a:t>
            </a:r>
            <a:r>
              <a:rPr kumimoji="0" lang="en-US" sz="2800" b="1" i="0" u="none" strike="noStrike" cap="none" normalizeH="0" dirty="0">
                <a:ln>
                  <a:noFill/>
                </a:ln>
                <a:effectLst/>
                <a:latin typeface="Arial" pitchFamily="34" charset="0"/>
                <a:cs typeface="Arial" pitchFamily="34" charset="0"/>
              </a:rPr>
              <a:t> filled with?</a:t>
            </a:r>
            <a:endParaRPr kumimoji="0" lang="en-US" sz="2800" b="1" i="0" u="none" strike="noStrike" cap="none" normalizeH="0" baseline="0" dirty="0">
              <a:ln>
                <a:noFill/>
              </a:ln>
              <a:effectLst/>
              <a:latin typeface="Arial" pitchFamily="34" charset="0"/>
              <a:cs typeface="Arial" pitchFamily="34" charset="0"/>
            </a:endParaRPr>
          </a:p>
        </p:txBody>
      </p:sp>
      <p:sp>
        <p:nvSpPr>
          <p:cNvPr id="10" name="Text Box 4"/>
          <p:cNvSpPr txBox="1">
            <a:spLocks noChangeArrowheads="1"/>
          </p:cNvSpPr>
          <p:nvPr/>
        </p:nvSpPr>
        <p:spPr bwMode="auto">
          <a:xfrm rot="398467">
            <a:off x="1460819" y="1893676"/>
            <a:ext cx="1905000" cy="2123658"/>
          </a:xfrm>
          <a:prstGeom prst="rect">
            <a:avLst/>
          </a:prstGeom>
          <a:solidFill>
            <a:srgbClr val="3366FF"/>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defRPr/>
            </a:pPr>
            <a:r>
              <a:rPr lang="en-US" dirty="0">
                <a:solidFill>
                  <a:srgbClr val="FFFFFF"/>
                </a:solidFill>
              </a:rPr>
              <a:t>10 minutes:</a:t>
            </a:r>
          </a:p>
          <a:p>
            <a:pPr>
              <a:spcBef>
                <a:spcPct val="50000"/>
              </a:spcBef>
              <a:defRPr/>
            </a:pPr>
            <a:r>
              <a:rPr lang="en-US" dirty="0">
                <a:solidFill>
                  <a:srgbClr val="FFFFFF"/>
                </a:solidFill>
              </a:rPr>
              <a:t>Please       do not     park        here</a:t>
            </a:r>
          </a:p>
        </p:txBody>
      </p:sp>
      <p:sp>
        <p:nvSpPr>
          <p:cNvPr id="11" name="Text Box 5"/>
          <p:cNvSpPr txBox="1">
            <a:spLocks noChangeArrowheads="1"/>
          </p:cNvSpPr>
          <p:nvPr/>
        </p:nvSpPr>
        <p:spPr bwMode="auto">
          <a:xfrm rot="479243">
            <a:off x="2551625" y="1874654"/>
            <a:ext cx="1905000" cy="2123658"/>
          </a:xfrm>
          <a:prstGeom prst="rect">
            <a:avLst/>
          </a:prstGeom>
          <a:solidFill>
            <a:srgbClr val="0000CC"/>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defRPr/>
            </a:pPr>
            <a:r>
              <a:rPr lang="en-US" dirty="0">
                <a:solidFill>
                  <a:srgbClr val="FFFFFF"/>
                </a:solidFill>
              </a:rPr>
              <a:t>20 minutes:</a:t>
            </a:r>
          </a:p>
          <a:p>
            <a:pPr>
              <a:spcBef>
                <a:spcPct val="50000"/>
              </a:spcBef>
              <a:defRPr/>
            </a:pPr>
            <a:r>
              <a:rPr lang="en-US" dirty="0">
                <a:solidFill>
                  <a:srgbClr val="FFFFFF"/>
                </a:solidFill>
              </a:rPr>
              <a:t>We asked you not      to park     here</a:t>
            </a:r>
          </a:p>
        </p:txBody>
      </p:sp>
      <p:sp>
        <p:nvSpPr>
          <p:cNvPr id="12" name="Text Box 6"/>
          <p:cNvSpPr txBox="1">
            <a:spLocks noChangeArrowheads="1"/>
          </p:cNvSpPr>
          <p:nvPr/>
        </p:nvSpPr>
        <p:spPr bwMode="auto">
          <a:xfrm rot="451468">
            <a:off x="3837455" y="1906230"/>
            <a:ext cx="1905000" cy="2123658"/>
          </a:xfrm>
          <a:prstGeom prst="rect">
            <a:avLst/>
          </a:prstGeom>
          <a:solidFill>
            <a:srgbClr val="002060"/>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defRPr/>
            </a:pPr>
            <a:r>
              <a:rPr lang="en-US" dirty="0">
                <a:solidFill>
                  <a:srgbClr val="FFFFFF"/>
                </a:solidFill>
              </a:rPr>
              <a:t>30minutes:</a:t>
            </a:r>
          </a:p>
          <a:p>
            <a:pPr>
              <a:spcBef>
                <a:spcPct val="50000"/>
              </a:spcBef>
              <a:defRPr/>
            </a:pPr>
            <a:r>
              <a:rPr lang="en-US" dirty="0">
                <a:solidFill>
                  <a:srgbClr val="FFFFFF"/>
                </a:solidFill>
              </a:rPr>
              <a:t>I really   mean it,    do not            park here</a:t>
            </a:r>
          </a:p>
        </p:txBody>
      </p:sp>
      <p:sp>
        <p:nvSpPr>
          <p:cNvPr id="14" name="Text Box 7"/>
          <p:cNvSpPr txBox="1">
            <a:spLocks noChangeArrowheads="1"/>
          </p:cNvSpPr>
          <p:nvPr/>
        </p:nvSpPr>
        <p:spPr bwMode="auto">
          <a:xfrm rot="555342">
            <a:off x="4953564" y="1893676"/>
            <a:ext cx="1799140" cy="2123658"/>
          </a:xfrm>
          <a:prstGeom prst="rect">
            <a:avLst/>
          </a:prstGeom>
          <a:solidFill>
            <a:srgbClr val="FFCC00"/>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spcBef>
                <a:spcPct val="50000"/>
              </a:spcBef>
              <a:defRPr/>
            </a:pPr>
            <a:r>
              <a:rPr lang="en-US" dirty="0">
                <a:solidFill>
                  <a:srgbClr val="000000"/>
                </a:solidFill>
              </a:rPr>
              <a:t>40 minutes:</a:t>
            </a:r>
          </a:p>
          <a:p>
            <a:pPr>
              <a:spcBef>
                <a:spcPct val="50000"/>
              </a:spcBef>
              <a:defRPr/>
            </a:pPr>
            <a:r>
              <a:rPr lang="en-US" dirty="0">
                <a:solidFill>
                  <a:srgbClr val="000000"/>
                </a:solidFill>
              </a:rPr>
              <a:t>Don’t     make me       tell you again</a:t>
            </a:r>
          </a:p>
        </p:txBody>
      </p:sp>
      <p:sp>
        <p:nvSpPr>
          <p:cNvPr id="15" name="Text Box 8"/>
          <p:cNvSpPr txBox="1">
            <a:spLocks noChangeArrowheads="1"/>
          </p:cNvSpPr>
          <p:nvPr/>
        </p:nvSpPr>
        <p:spPr bwMode="auto">
          <a:xfrm rot="419875">
            <a:off x="6294607" y="1961427"/>
            <a:ext cx="1868530" cy="2123658"/>
          </a:xfrm>
          <a:prstGeom prst="rect">
            <a:avLst/>
          </a:prstGeom>
          <a:solidFill>
            <a:srgbClr val="CC0000"/>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spcBef>
                <a:spcPct val="50000"/>
              </a:spcBef>
              <a:defRPr/>
            </a:pPr>
            <a:r>
              <a:rPr lang="en-US" dirty="0">
                <a:solidFill>
                  <a:srgbClr val="FFFFFF"/>
                </a:solidFill>
              </a:rPr>
              <a:t>50 minutes:</a:t>
            </a:r>
          </a:p>
          <a:p>
            <a:pPr>
              <a:spcBef>
                <a:spcPct val="50000"/>
              </a:spcBef>
              <a:defRPr/>
            </a:pPr>
            <a:r>
              <a:rPr lang="en-US" dirty="0">
                <a:solidFill>
                  <a:srgbClr val="FFFFFF"/>
                </a:solidFill>
              </a:rPr>
              <a:t>I’m going    to start counting    to 10</a:t>
            </a:r>
          </a:p>
        </p:txBody>
      </p:sp>
      <p:sp>
        <p:nvSpPr>
          <p:cNvPr id="16" name="Text Box 9"/>
          <p:cNvSpPr txBox="1">
            <a:spLocks noChangeArrowheads="1"/>
          </p:cNvSpPr>
          <p:nvPr/>
        </p:nvSpPr>
        <p:spPr bwMode="auto">
          <a:xfrm rot="486928">
            <a:off x="6857770" y="3810043"/>
            <a:ext cx="2057400" cy="2308324"/>
          </a:xfrm>
          <a:prstGeom prst="rect">
            <a:avLst/>
          </a:prstGeom>
          <a:solidFill>
            <a:srgbClr val="A50021"/>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defRPr/>
            </a:pPr>
            <a:r>
              <a:rPr lang="en-US" b="1" dirty="0">
                <a:solidFill>
                  <a:srgbClr val="FFFFFF"/>
                </a:solidFill>
                <a:effectLst>
                  <a:outerShdw blurRad="38100" dist="38100" dir="2700000" algn="tl">
                    <a:srgbClr val="000000"/>
                  </a:outerShdw>
                </a:effectLst>
              </a:rPr>
              <a:t>60 minutes:</a:t>
            </a:r>
            <a:endParaRPr lang="en-US" dirty="0">
              <a:solidFill>
                <a:srgbClr val="FFFFFF"/>
              </a:solidFill>
              <a:effectLst>
                <a:outerShdw blurRad="38100" dist="38100" dir="2700000" algn="tl">
                  <a:srgbClr val="000000"/>
                </a:outerShdw>
              </a:effectLst>
            </a:endParaRPr>
          </a:p>
          <a:p>
            <a:pPr>
              <a:spcBef>
                <a:spcPct val="50000"/>
              </a:spcBef>
              <a:defRPr/>
            </a:pPr>
            <a:r>
              <a:rPr lang="en-US" b="1" dirty="0">
                <a:solidFill>
                  <a:srgbClr val="FFFFFF"/>
                </a:solidFill>
                <a:effectLst>
                  <a:outerShdw blurRad="38100" dist="38100" dir="2700000" algn="tl">
                    <a:srgbClr val="000000"/>
                  </a:outerShdw>
                </a:effectLst>
              </a:rPr>
              <a:t>OK, now you’re in trouble ! </a:t>
            </a:r>
          </a:p>
          <a:p>
            <a:pPr>
              <a:spcBef>
                <a:spcPct val="50000"/>
              </a:spcBef>
              <a:defRPr/>
            </a:pPr>
            <a:r>
              <a:rPr lang="en-US" b="1" dirty="0">
                <a:solidFill>
                  <a:srgbClr val="FFFF00"/>
                </a:solidFill>
                <a:effectLst>
                  <a:outerShdw blurRad="38100" dist="38100" dir="2700000" algn="tl">
                    <a:srgbClr val="000000"/>
                  </a:outerShdw>
                </a:effectLst>
                <a:latin typeface="Arial Black" panose="020B0A04020102020204" pitchFamily="34" charset="0"/>
              </a:rPr>
              <a:t>$ 50 FINE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autoUpdateAnimBg="0"/>
      <p:bldP spid="11" grpId="0" animBg="1" autoUpdateAnimBg="0"/>
      <p:bldP spid="12" grpId="0" animBg="1" autoUpdateAnimBg="0"/>
      <p:bldP spid="14" grpId="0" animBg="1" autoUpdateAnimBg="0"/>
      <p:bldP spid="15" grpId="0" animBg="1" autoUpdateAnimBg="0"/>
      <p:bldP spid="16"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5.  Thinking “I don’t have time…”</a:t>
            </a:r>
            <a:endParaRPr lang="en-US" sz="3600" dirty="0">
              <a:solidFill>
                <a:schemeClr val="bg1"/>
              </a:solidFill>
              <a:latin typeface="Tahoma" pitchFamily="34" charset="0"/>
            </a:endParaRPr>
          </a:p>
        </p:txBody>
      </p:sp>
      <p:sp>
        <p:nvSpPr>
          <p:cNvPr id="35843" name="Rectangle 3"/>
          <p:cNvSpPr>
            <a:spLocks noGrp="1" noChangeArrowheads="1"/>
          </p:cNvSpPr>
          <p:nvPr>
            <p:ph type="body" idx="1"/>
          </p:nvPr>
        </p:nvSpPr>
        <p:spPr>
          <a:xfrm>
            <a:off x="381000" y="1828800"/>
            <a:ext cx="8458200" cy="4800600"/>
          </a:xfrm>
        </p:spPr>
        <p:txBody>
          <a:bodyPr/>
          <a:lstStyle/>
          <a:p>
            <a:r>
              <a:rPr lang="en-US" sz="2800" dirty="0">
                <a:latin typeface="Arial" charset="0"/>
              </a:rPr>
              <a:t>Like saying “I don’t have time to get rid of lice”</a:t>
            </a:r>
            <a:endParaRPr lang="en-US" dirty="0">
              <a:latin typeface="Arial" charset="0"/>
            </a:endParaRPr>
          </a:p>
          <a:p>
            <a:r>
              <a:rPr lang="en-US" sz="2800" dirty="0">
                <a:latin typeface="Arial" charset="0"/>
              </a:rPr>
              <a:t>Child training time is well invested time, and saves time</a:t>
            </a:r>
          </a:p>
          <a:p>
            <a:r>
              <a:rPr lang="en-US" sz="2800" dirty="0">
                <a:solidFill>
                  <a:schemeClr val="accent2">
                    <a:lumMod val="75000"/>
                  </a:schemeClr>
                </a:solidFill>
                <a:latin typeface="Arial" charset="0"/>
              </a:rPr>
              <a:t>“All discipline for the moment seems not joyful, but sorrowful, yet … afterwards it yields the peaceful fruit…”  		</a:t>
            </a:r>
            <a:r>
              <a:rPr lang="en-US" sz="2800" dirty="0">
                <a:solidFill>
                  <a:schemeClr val="accent2"/>
                </a:solidFill>
                <a:latin typeface="Arial" charset="0"/>
              </a:rPr>
              <a:t>			</a:t>
            </a:r>
            <a:r>
              <a:rPr lang="en-US" sz="2800" b="1" dirty="0">
                <a:solidFill>
                  <a:schemeClr val="tx2"/>
                </a:solidFill>
                <a:latin typeface="Arial" charset="0"/>
              </a:rPr>
              <a:t>Heb.12.11</a:t>
            </a:r>
            <a:r>
              <a:rPr lang="en-US" sz="2800" b="1" dirty="0">
                <a:latin typeface="Arial" charset="0"/>
              </a:rPr>
              <a:t> </a:t>
            </a:r>
          </a:p>
          <a:p>
            <a:r>
              <a:rPr lang="en-US" sz="2800" dirty="0">
                <a:solidFill>
                  <a:schemeClr val="accent2">
                    <a:lumMod val="75000"/>
                  </a:schemeClr>
                </a:solidFill>
                <a:latin typeface="Arial" charset="0"/>
              </a:rPr>
              <a:t>“He who spares his rod hates his son, but he who loves him disciplines him diligently”  	</a:t>
            </a:r>
            <a:r>
              <a:rPr lang="en-US" sz="2800" dirty="0">
                <a:latin typeface="Arial" charset="0"/>
              </a:rPr>
              <a:t>	</a:t>
            </a:r>
            <a:r>
              <a:rPr lang="en-US" sz="2800" b="1" dirty="0">
                <a:solidFill>
                  <a:schemeClr val="tx2"/>
                </a:solidFill>
                <a:latin typeface="Arial" charset="0"/>
              </a:rPr>
              <a:t>Prov.13.24</a:t>
            </a:r>
            <a:endParaRPr lang="en-US" sz="2800" b="1" dirty="0">
              <a:solidFill>
                <a:schemeClr val="accent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up)">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up)">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up)">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up)">
                                      <p:cBhvr>
                                        <p:cTn id="22"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6.  failing to control self...</a:t>
            </a:r>
            <a:endParaRPr lang="en-US" sz="3600" dirty="0">
              <a:solidFill>
                <a:schemeClr val="bg1"/>
              </a:solidFill>
              <a:latin typeface="Tahoma" pitchFamily="34" charset="0"/>
            </a:endParaRPr>
          </a:p>
        </p:txBody>
      </p:sp>
      <p:sp>
        <p:nvSpPr>
          <p:cNvPr id="21507" name="Rectangle 3"/>
          <p:cNvSpPr>
            <a:spLocks noGrp="1" noChangeArrowheads="1"/>
          </p:cNvSpPr>
          <p:nvPr>
            <p:ph type="body" idx="1"/>
          </p:nvPr>
        </p:nvSpPr>
        <p:spPr>
          <a:xfrm>
            <a:off x="304800" y="1676400"/>
            <a:ext cx="8839200" cy="5181600"/>
          </a:xfrm>
        </p:spPr>
        <p:txBody>
          <a:bodyPr/>
          <a:lstStyle/>
          <a:p>
            <a:r>
              <a:rPr lang="en-US" sz="2900" b="1" dirty="0">
                <a:latin typeface="Arial" charset="0"/>
              </a:rPr>
              <a:t>proper motivation:      </a:t>
            </a:r>
            <a:r>
              <a:rPr lang="en-US" sz="2900" b="1" dirty="0">
                <a:solidFill>
                  <a:schemeClr val="accent2">
                    <a:lumMod val="75000"/>
                  </a:schemeClr>
                </a:solidFill>
                <a:latin typeface="Arial" charset="0"/>
              </a:rPr>
              <a:t>Prov.13.24                                  “he who</a:t>
            </a:r>
            <a:r>
              <a:rPr lang="en-US" sz="2900" b="1" i="1" dirty="0">
                <a:solidFill>
                  <a:schemeClr val="accent2">
                    <a:lumMod val="75000"/>
                  </a:schemeClr>
                </a:solidFill>
                <a:latin typeface="Arial" charset="0"/>
              </a:rPr>
              <a:t> </a:t>
            </a:r>
            <a:r>
              <a:rPr lang="en-US" sz="2900" b="1" u="sng" dirty="0">
                <a:solidFill>
                  <a:schemeClr val="accent2">
                    <a:lumMod val="75000"/>
                  </a:schemeClr>
                </a:solidFill>
                <a:latin typeface="Arial Black" pitchFamily="34" charset="0"/>
              </a:rPr>
              <a:t>loves</a:t>
            </a:r>
            <a:r>
              <a:rPr lang="en-US" sz="2900" b="1" i="1" dirty="0">
                <a:solidFill>
                  <a:schemeClr val="accent2">
                    <a:lumMod val="75000"/>
                  </a:schemeClr>
                </a:solidFill>
                <a:latin typeface="Arial" charset="0"/>
              </a:rPr>
              <a:t> </a:t>
            </a:r>
            <a:r>
              <a:rPr lang="en-US" sz="2900" b="1" dirty="0">
                <a:solidFill>
                  <a:schemeClr val="accent2">
                    <a:lumMod val="75000"/>
                  </a:schemeClr>
                </a:solidFill>
                <a:latin typeface="Arial" charset="0"/>
              </a:rPr>
              <a:t>him disciplines him diligently”  </a:t>
            </a:r>
          </a:p>
          <a:p>
            <a:r>
              <a:rPr lang="en-US" sz="2900" b="1" dirty="0">
                <a:latin typeface="Arial" charset="0"/>
              </a:rPr>
              <a:t>discipline vs. abuse</a:t>
            </a:r>
            <a:endParaRPr lang="en-US" sz="2900" b="1" dirty="0">
              <a:solidFill>
                <a:schemeClr val="accent2"/>
              </a:solidFill>
              <a:latin typeface="Arial" charset="0"/>
            </a:endParaRPr>
          </a:p>
          <a:p>
            <a:pPr marL="342900" lvl="1" indent="-342900">
              <a:buFontTx/>
              <a:buChar char="•"/>
            </a:pPr>
            <a:r>
              <a:rPr lang="en-US" sz="2900" b="1" dirty="0">
                <a:latin typeface="Arial" charset="0"/>
              </a:rPr>
              <a:t>discipline vs. YELLING!! </a:t>
            </a:r>
          </a:p>
          <a:p>
            <a:pPr marL="1200150" lvl="3" indent="-342900"/>
            <a:r>
              <a:rPr lang="en-US" sz="2900" b="1" dirty="0">
                <a:latin typeface="Arial" charset="0"/>
              </a:rPr>
              <a:t>“expert” advice [?]</a:t>
            </a:r>
          </a:p>
          <a:p>
            <a:r>
              <a:rPr lang="en-US" sz="2900" b="1" dirty="0">
                <a:latin typeface="Arial" charset="0"/>
              </a:rPr>
              <a:t>Why won’t he obey??? </a:t>
            </a:r>
            <a:r>
              <a:rPr lang="en-US" sz="2900" b="1" dirty="0">
                <a:solidFill>
                  <a:schemeClr val="bg1"/>
                </a:solidFill>
                <a:latin typeface="Arial" charset="0"/>
              </a:rPr>
              <a:t>[ </a:t>
            </a:r>
          </a:p>
          <a:p>
            <a:pPr lvl="1"/>
            <a:r>
              <a:rPr lang="en-US" sz="2900" b="1" i="1" dirty="0">
                <a:latin typeface="Arial" charset="0"/>
              </a:rPr>
              <a:t>“What’s wrong with you?”                                                   “I don’t know why you won’t do right!”</a:t>
            </a:r>
            <a:endParaRPr lang="en-US" sz="2900" b="1" dirty="0">
              <a:latin typeface="Arial" charset="0"/>
            </a:endParaRPr>
          </a:p>
          <a:p>
            <a:r>
              <a:rPr lang="en-US" sz="2900" b="1" dirty="0">
                <a:latin typeface="Arial" charset="0"/>
              </a:rPr>
              <a:t>the vase test  </a:t>
            </a:r>
            <a:r>
              <a:rPr lang="en-US" sz="2900" i="1" dirty="0">
                <a:latin typeface="Arial" charset="0"/>
              </a:rPr>
              <a:t>(see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up)">
                                      <p:cBhvr>
                                        <p:cTn id="17" dur="500"/>
                                        <p:tgtEl>
                                          <p:spTgt spid="21507">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wipe(up)">
                                      <p:cBhvr>
                                        <p:cTn id="20" dur="500"/>
                                        <p:tgtEl>
                                          <p:spTgt spid="215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wipe(up)">
                                      <p:cBhvr>
                                        <p:cTn id="25" dur="500"/>
                                        <p:tgtEl>
                                          <p:spTgt spid="21507">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1507">
                                            <p:txEl>
                                              <p:pRg st="5" end="5"/>
                                            </p:txEl>
                                          </p:spTgt>
                                        </p:tgtEl>
                                        <p:attrNameLst>
                                          <p:attrName>style.visibility</p:attrName>
                                        </p:attrNameLst>
                                      </p:cBhvr>
                                      <p:to>
                                        <p:strVal val="visible"/>
                                      </p:to>
                                    </p:set>
                                    <p:animEffect transition="in" filter="wipe(up)">
                                      <p:cBhvr>
                                        <p:cTn id="28" dur="500"/>
                                        <p:tgtEl>
                                          <p:spTgt spid="2150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Effect transition="in" filter="wipe(up)">
                                      <p:cBhvr>
                                        <p:cTn id="33"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0" y="5181600"/>
            <a:ext cx="8915400" cy="1676400"/>
          </a:xfrm>
          <a:solidFill>
            <a:schemeClr val="tx1"/>
          </a:solidFill>
        </p:spPr>
        <p:txBody>
          <a:bodyPr/>
          <a:lstStyle/>
          <a:p>
            <a:r>
              <a:rPr lang="en-US" sz="2800" b="1" dirty="0">
                <a:solidFill>
                  <a:schemeClr val="bg1"/>
                </a:solidFill>
                <a:latin typeface="Arial" pitchFamily="34" charset="0"/>
                <a:cs typeface="Arial" pitchFamily="34" charset="0"/>
              </a:rPr>
              <a:t>“Let marriage be had in honor among all and let the bed be undefiled, for fornicators and adulterers God will judge.”       </a:t>
            </a:r>
            <a:r>
              <a:rPr lang="en-US" sz="2800" dirty="0">
                <a:solidFill>
                  <a:schemeClr val="bg1"/>
                </a:solidFill>
                <a:latin typeface="Arial Narrow" pitchFamily="34" charset="0"/>
                <a:cs typeface="Tahoma" pitchFamily="34" charset="0"/>
              </a:rPr>
              <a:t>                </a:t>
            </a:r>
            <a:r>
              <a:rPr lang="en-US" sz="2800" b="1" dirty="0">
                <a:solidFill>
                  <a:srgbClr val="FFFF00"/>
                </a:solidFill>
                <a:latin typeface="Arial Black" pitchFamily="34" charset="0"/>
                <a:cs typeface="Tahoma" pitchFamily="34" charset="0"/>
              </a:rPr>
              <a:t>Heb.13:4</a:t>
            </a:r>
            <a:endParaRPr lang="en-US" sz="2800" b="1" dirty="0">
              <a:solidFill>
                <a:srgbClr val="FFFF00"/>
              </a:solidFill>
              <a:latin typeface="Arial Narrow" pitchFamily="34" charset="0"/>
              <a:cs typeface="Tahoma" pitchFamily="34" charset="0"/>
            </a:endParaRPr>
          </a:p>
        </p:txBody>
      </p:sp>
      <p:sp>
        <p:nvSpPr>
          <p:cNvPr id="4" name="Up Arrow 3"/>
          <p:cNvSpPr/>
          <p:nvPr/>
        </p:nvSpPr>
        <p:spPr bwMode="auto">
          <a:xfrm>
            <a:off x="1905000" y="152400"/>
            <a:ext cx="5334000" cy="32766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Rounded Rectangle 4"/>
          <p:cNvSpPr/>
          <p:nvPr/>
        </p:nvSpPr>
        <p:spPr bwMode="auto">
          <a:xfrm>
            <a:off x="2514600" y="1981200"/>
            <a:ext cx="4114800" cy="9144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Gen.2:24</a:t>
            </a:r>
          </a:p>
        </p:txBody>
      </p:sp>
      <p:sp>
        <p:nvSpPr>
          <p:cNvPr id="7" name="Rounded Rectangle 6"/>
          <p:cNvSpPr/>
          <p:nvPr/>
        </p:nvSpPr>
        <p:spPr bwMode="auto">
          <a:xfrm>
            <a:off x="2133600" y="3488141"/>
            <a:ext cx="4876800" cy="138866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000" dirty="0">
                <a:solidFill>
                  <a:schemeClr val="tx1"/>
                </a:solidFill>
                <a:latin typeface="Arial Black" pitchFamily="34" charset="0"/>
              </a:rPr>
              <a:t>Josh. 24.15 </a:t>
            </a:r>
          </a:p>
          <a:p>
            <a:pPr algn="ctr"/>
            <a:r>
              <a:rPr lang="en-US" sz="4000" dirty="0">
                <a:solidFill>
                  <a:schemeClr val="tx1"/>
                </a:solidFill>
                <a:latin typeface="Arial Black" pitchFamily="34" charset="0"/>
              </a:rPr>
              <a:t>Matt. 7.24-26</a:t>
            </a:r>
            <a:endParaRPr lang="en-US" sz="4000" b="1" dirty="0">
              <a:solidFill>
                <a:schemeClr val="tx1"/>
              </a:solidFill>
              <a:latin typeface="Arial Black" pitchFamily="34" charset="0"/>
              <a:cs typeface="Arial" pitchFamily="34" charset="0"/>
            </a:endParaRPr>
          </a:p>
        </p:txBody>
      </p:sp>
    </p:spTree>
    <p:extLst>
      <p:ext uri="{BB962C8B-B14F-4D97-AF65-F5344CB8AC3E}">
        <p14:creationId xmlns:p14="http://schemas.microsoft.com/office/powerpoint/2010/main" val="838778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lstStyle/>
          <a:p>
            <a:pPr algn="l"/>
            <a:r>
              <a:rPr lang="en-US" sz="2800" b="1" dirty="0">
                <a:latin typeface="Arial Black" pitchFamily="34" charset="0"/>
                <a:cs typeface="Arial" pitchFamily="34" charset="0"/>
              </a:rPr>
              <a:t>THE VASE TEST       </a:t>
            </a:r>
            <a:r>
              <a:rPr lang="en-US" sz="2800" dirty="0">
                <a:solidFill>
                  <a:schemeClr val="tx1"/>
                </a:solidFill>
                <a:latin typeface="Calibri" pitchFamily="34" charset="0"/>
              </a:rPr>
              <a:t>set up:  </a:t>
            </a:r>
            <a:br>
              <a:rPr lang="en-US" sz="2800" dirty="0">
                <a:solidFill>
                  <a:schemeClr val="tx1"/>
                </a:solidFill>
                <a:latin typeface="Calibri" pitchFamily="34" charset="0"/>
              </a:rPr>
            </a:br>
            <a:r>
              <a:rPr lang="en-US" sz="2800" dirty="0">
                <a:solidFill>
                  <a:schemeClr val="tx1"/>
                </a:solidFill>
                <a:latin typeface="Calibri" pitchFamily="34" charset="0"/>
              </a:rPr>
              <a:t>a.) Jr. bounces a ball off the wall</a:t>
            </a:r>
            <a:br>
              <a:rPr lang="en-US" sz="2800" dirty="0">
                <a:solidFill>
                  <a:schemeClr val="tx1"/>
                </a:solidFill>
                <a:latin typeface="Calibri" pitchFamily="34" charset="0"/>
              </a:rPr>
            </a:br>
            <a:r>
              <a:rPr lang="en-US" sz="2800" dirty="0">
                <a:solidFill>
                  <a:schemeClr val="tx1"/>
                </a:solidFill>
                <a:latin typeface="Calibri" pitchFamily="34" charset="0"/>
              </a:rPr>
              <a:t>b.) Mom says: “Jr., don’t throw that ball in the house”</a:t>
            </a:r>
            <a:br>
              <a:rPr lang="en-US" sz="2800" dirty="0">
                <a:solidFill>
                  <a:schemeClr val="tx1"/>
                </a:solidFill>
                <a:latin typeface="Calibri" pitchFamily="34" charset="0"/>
              </a:rPr>
            </a:br>
            <a:r>
              <a:rPr lang="en-US" sz="2800" dirty="0">
                <a:solidFill>
                  <a:schemeClr val="tx1"/>
                </a:solidFill>
                <a:latin typeface="Calibri" pitchFamily="34" charset="0"/>
              </a:rPr>
              <a:t>c.) Jr. looks at mom, heard her; throws the ball again anyway.</a:t>
            </a:r>
            <a:endParaRPr lang="en-US" sz="2800" b="1" dirty="0">
              <a:latin typeface="Calibri" pitchFamily="34" charset="0"/>
              <a:cs typeface="Arial" pitchFamily="34" charset="0"/>
            </a:endParaRPr>
          </a:p>
        </p:txBody>
      </p:sp>
      <p:sp>
        <p:nvSpPr>
          <p:cNvPr id="5" name="Rectangular Callout 4"/>
          <p:cNvSpPr/>
          <p:nvPr/>
        </p:nvSpPr>
        <p:spPr bwMode="auto">
          <a:xfrm>
            <a:off x="152400" y="2895600"/>
            <a:ext cx="1828800" cy="2971800"/>
          </a:xfrm>
          <a:prstGeom prst="wedgeRectCallout">
            <a:avLst>
              <a:gd name="adj1" fmla="val 33286"/>
              <a:gd name="adj2" fmla="val -57928"/>
            </a:avLst>
          </a:prstGeom>
          <a:solidFill>
            <a:srgbClr val="00B0F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Reaction:</a:t>
            </a: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r>
              <a:rPr lang="en-US" dirty="0"/>
              <a:t>No big deal.</a:t>
            </a:r>
          </a:p>
          <a:p>
            <a:pPr marL="0" marR="0" indent="0" algn="l" defTabSz="914400" rtl="0" eaLnBrk="0" fontAlgn="base" latinLnBrk="0" hangingPunct="0">
              <a:lnSpc>
                <a:spcPct val="100000"/>
              </a:lnSpc>
              <a:spcBef>
                <a:spcPct val="0"/>
              </a:spcBef>
              <a:spcAft>
                <a:spcPct val="0"/>
              </a:spcAft>
              <a:buClrTx/>
              <a:buSzTx/>
              <a:buFontTx/>
              <a:buNone/>
              <a:tabLst/>
            </a:pPr>
            <a:r>
              <a:rPr lang="en-US" dirty="0"/>
              <a:t>Mom says,</a:t>
            </a:r>
          </a:p>
          <a:p>
            <a:pPr marL="0" marR="0" indent="0" algn="l" defTabSz="914400" rtl="0" eaLnBrk="0" fontAlgn="base" latinLnBrk="0" hangingPunct="0">
              <a:lnSpc>
                <a:spcPct val="100000"/>
              </a:lnSpc>
              <a:spcBef>
                <a:spcPct val="0"/>
              </a:spcBef>
              <a:spcAft>
                <a:spcPct val="0"/>
              </a:spcAft>
              <a:buClrTx/>
              <a:buSzTx/>
              <a:buFontTx/>
              <a:buNone/>
              <a:tabLst/>
            </a:pPr>
            <a:r>
              <a:rPr lang="en-US" dirty="0"/>
              <a:t>“Jr., I asked you not to do that.”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6" name="Rectangular Callout 5"/>
          <p:cNvSpPr/>
          <p:nvPr/>
        </p:nvSpPr>
        <p:spPr bwMode="auto">
          <a:xfrm>
            <a:off x="2209800" y="2895600"/>
            <a:ext cx="2209800" cy="3886200"/>
          </a:xfrm>
          <a:prstGeom prst="wedgeRectCallout">
            <a:avLst>
              <a:gd name="adj1" fmla="val -36285"/>
              <a:gd name="adj2" fmla="val -5709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rPr>
              <a:t>Reaction:</a:t>
            </a:r>
          </a:p>
          <a:p>
            <a:pPr marL="0" marR="0" indent="0" algn="l" defTabSz="914400" rtl="0" eaLnBrk="0" fontAlgn="base" latinLnBrk="0" hangingPunct="0">
              <a:lnSpc>
                <a:spcPct val="100000"/>
              </a:lnSpc>
              <a:spcBef>
                <a:spcPct val="0"/>
              </a:spcBef>
              <a:spcAft>
                <a:spcPct val="0"/>
              </a:spcAft>
              <a:buClrTx/>
              <a:buSzTx/>
              <a:buFontTx/>
              <a:buNone/>
              <a:tabLst/>
            </a:pPr>
            <a:r>
              <a:rPr lang="en-US" dirty="0">
                <a:solidFill>
                  <a:schemeClr val="bg1"/>
                </a:solidFill>
              </a:rPr>
              <a:t>Seeing her son’s willful   defiance &amp; disobedience, Mom takes this very serious and he is punished.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            WHY?</a:t>
            </a:r>
          </a:p>
        </p:txBody>
      </p:sp>
      <p:sp>
        <p:nvSpPr>
          <p:cNvPr id="7" name="Rectangular Callout 6"/>
          <p:cNvSpPr/>
          <p:nvPr/>
        </p:nvSpPr>
        <p:spPr bwMode="auto">
          <a:xfrm>
            <a:off x="4800600" y="2971800"/>
            <a:ext cx="1828800" cy="2895600"/>
          </a:xfrm>
          <a:prstGeom prst="wedgeRectCallout">
            <a:avLst>
              <a:gd name="adj1" fmla="val 34068"/>
              <a:gd name="adj2" fmla="val -59348"/>
            </a:avLst>
          </a:prstGeom>
          <a:solidFill>
            <a:srgbClr val="00B0F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Reaction:</a:t>
            </a: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r>
              <a:rPr lang="en-US" dirty="0"/>
              <a:t>No big deal. Mom says, “Jr., I asked you not to do that” </a:t>
            </a:r>
            <a:r>
              <a:rPr lang="en-US" sz="2800" b="1" dirty="0">
                <a:latin typeface="Arial Black" panose="020B0A04020102020204" pitchFamily="34" charset="0"/>
              </a:rPr>
              <a:t>?</a:t>
            </a:r>
            <a:endParaRPr kumimoji="0" lang="en-US" sz="2800" b="1" i="0" u="none" strike="noStrike" cap="none" normalizeH="0" baseline="0" dirty="0">
              <a:ln>
                <a:noFill/>
              </a:ln>
              <a:solidFill>
                <a:schemeClr val="tx1"/>
              </a:solidFill>
              <a:effectLst/>
              <a:latin typeface="Arial Black" panose="020B0A04020102020204" pitchFamily="34" charset="0"/>
            </a:endParaRPr>
          </a:p>
        </p:txBody>
      </p:sp>
      <p:sp>
        <p:nvSpPr>
          <p:cNvPr id="8" name="Rectangular Callout 7"/>
          <p:cNvSpPr/>
          <p:nvPr/>
        </p:nvSpPr>
        <p:spPr bwMode="auto">
          <a:xfrm>
            <a:off x="6858000" y="2971800"/>
            <a:ext cx="2057400" cy="3810000"/>
          </a:xfrm>
          <a:prstGeom prst="wedgeRectCallout">
            <a:avLst>
              <a:gd name="adj1" fmla="val -37026"/>
              <a:gd name="adj2" fmla="val -57993"/>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Reaction: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err="1">
                <a:solidFill>
                  <a:schemeClr val="bg1"/>
                </a:solidFill>
              </a:rPr>
              <a:t>Jr’s</a:t>
            </a:r>
            <a:r>
              <a:rPr lang="en-US" dirty="0">
                <a:solidFill>
                  <a:schemeClr val="bg1"/>
                </a:solidFill>
              </a:rPr>
              <a:t> in BIG trouble!! </a:t>
            </a:r>
            <a:r>
              <a:rPr lang="en-US" b="1" dirty="0">
                <a:solidFill>
                  <a:schemeClr val="bg1"/>
                </a:solidFill>
              </a:rPr>
              <a:t>NOW</a:t>
            </a:r>
            <a:r>
              <a:rPr lang="en-US" dirty="0">
                <a:solidFill>
                  <a:schemeClr val="bg1"/>
                </a:solidFill>
              </a:rPr>
              <a:t> he’s going to get it! This is VERY serious.</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           WHY?</a:t>
            </a:r>
          </a:p>
        </p:txBody>
      </p:sp>
      <p:sp>
        <p:nvSpPr>
          <p:cNvPr id="9" name="Rounded Rectangle 8"/>
          <p:cNvSpPr/>
          <p:nvPr/>
        </p:nvSpPr>
        <p:spPr bwMode="auto">
          <a:xfrm>
            <a:off x="304800" y="1752600"/>
            <a:ext cx="39624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scenario</a:t>
            </a:r>
            <a:r>
              <a:rPr kumimoji="0" lang="en-US" sz="2400" b="1" i="0" u="none" strike="noStrike" cap="none" normalizeH="0" dirty="0">
                <a:ln>
                  <a:noFill/>
                </a:ln>
                <a:solidFill>
                  <a:schemeClr val="bg1"/>
                </a:solidFill>
                <a:effectLst/>
                <a:latin typeface="Arial" charset="0"/>
              </a:rPr>
              <a:t> A: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dirty="0">
                <a:ln>
                  <a:noFill/>
                </a:ln>
                <a:solidFill>
                  <a:schemeClr val="bg1"/>
                </a:solidFill>
                <a:effectLst/>
                <a:latin typeface="Arial" charset="0"/>
              </a:rPr>
              <a:t>nothing broken</a:t>
            </a:r>
            <a:endParaRPr kumimoji="0" lang="en-US" sz="2400" b="1" i="0" u="none" strike="noStrike" cap="none" normalizeH="0" baseline="0" dirty="0">
              <a:ln>
                <a:noFill/>
              </a:ln>
              <a:solidFill>
                <a:schemeClr val="bg1"/>
              </a:solidFill>
              <a:effectLst/>
              <a:latin typeface="Arial" charset="0"/>
            </a:endParaRPr>
          </a:p>
        </p:txBody>
      </p:sp>
      <p:sp>
        <p:nvSpPr>
          <p:cNvPr id="10" name="Rounded Rectangle 9"/>
          <p:cNvSpPr/>
          <p:nvPr/>
        </p:nvSpPr>
        <p:spPr bwMode="auto">
          <a:xfrm>
            <a:off x="4495800" y="1752600"/>
            <a:ext cx="44196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scenario</a:t>
            </a:r>
            <a:r>
              <a:rPr kumimoji="0" lang="en-US" sz="2400" b="1" i="0" u="none" strike="noStrike" cap="none" normalizeH="0" dirty="0">
                <a:ln>
                  <a:noFill/>
                </a:ln>
                <a:solidFill>
                  <a:schemeClr val="bg1"/>
                </a:solidFill>
                <a:effectLst/>
                <a:latin typeface="Arial" charset="0"/>
              </a:rPr>
              <a:t> B: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dirty="0">
                <a:ln>
                  <a:noFill/>
                </a:ln>
                <a:solidFill>
                  <a:schemeClr val="bg1"/>
                </a:solidFill>
                <a:effectLst/>
                <a:latin typeface="Arial" charset="0"/>
              </a:rPr>
              <a:t>antique vase is shattered</a:t>
            </a:r>
            <a:endParaRPr kumimoji="0" lang="en-US" sz="2400" b="1" i="0" u="none" strike="noStrike" cap="none" normalizeH="0" baseline="0" dirty="0">
              <a:ln>
                <a:noFill/>
              </a:ln>
              <a:solidFill>
                <a:schemeClr val="bg1"/>
              </a:solidFill>
              <a:effectLst/>
              <a:latin typeface="Arial" charset="0"/>
            </a:endParaRPr>
          </a:p>
        </p:txBody>
      </p:sp>
      <p:sp>
        <p:nvSpPr>
          <p:cNvPr id="3" name="Oval 2"/>
          <p:cNvSpPr/>
          <p:nvPr/>
        </p:nvSpPr>
        <p:spPr bwMode="auto">
          <a:xfrm>
            <a:off x="1371600" y="2667000"/>
            <a:ext cx="3733800" cy="4191000"/>
          </a:xfrm>
          <a:prstGeom prst="ellipse">
            <a:avLst/>
          </a:pr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105400"/>
          </a:xfrm>
        </p:spPr>
        <p:txBody>
          <a:bodyPr/>
          <a:lstStyle/>
          <a:p>
            <a:pPr marL="342900" lvl="0" indent="-342900">
              <a:spcBef>
                <a:spcPct val="20000"/>
              </a:spcBef>
            </a:pPr>
            <a:br>
              <a:rPr lang="en-US" sz="2900" b="1" dirty="0">
                <a:solidFill>
                  <a:srgbClr val="3333CC"/>
                </a:solidFill>
                <a:latin typeface="Arial" charset="0"/>
                <a:ea typeface="+mn-ea"/>
                <a:cs typeface="+mn-cs"/>
              </a:rPr>
            </a:br>
            <a:r>
              <a:rPr lang="en-US" b="1" dirty="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t>3 C’s</a:t>
            </a:r>
            <a:br>
              <a:rPr lang="en-US" b="1" dirty="0">
                <a:solidFill>
                  <a:schemeClr val="tx1"/>
                </a:solidFill>
                <a:effectLst>
                  <a:outerShdw blurRad="38100" dist="38100" dir="2700000" algn="tl">
                    <a:srgbClr val="000000">
                      <a:alpha val="43137"/>
                    </a:srgbClr>
                  </a:outerShdw>
                </a:effectLst>
                <a:latin typeface="Arial Black" panose="020B0A04020102020204" pitchFamily="34" charset="0"/>
                <a:ea typeface="+mn-ea"/>
                <a:cs typeface="+mn-cs"/>
              </a:rPr>
            </a:br>
            <a:br>
              <a:rPr lang="en-US" sz="2900" b="1" dirty="0">
                <a:solidFill>
                  <a:srgbClr val="002060"/>
                </a:solidFill>
                <a:effectLst>
                  <a:outerShdw blurRad="38100" dist="38100" dir="2700000" algn="tl">
                    <a:srgbClr val="000000">
                      <a:alpha val="43137"/>
                    </a:srgbClr>
                  </a:outerShdw>
                </a:effectLst>
                <a:latin typeface="Arial" charset="0"/>
                <a:ea typeface="+mn-ea"/>
                <a:cs typeface="+mn-cs"/>
              </a:rPr>
            </a:br>
            <a:r>
              <a:rPr lang="en-US" b="1" dirty="0">
                <a:solidFill>
                  <a:srgbClr val="002060"/>
                </a:solidFill>
                <a:effectLst>
                  <a:outerShdw blurRad="38100" dist="38100" dir="2700000" algn="tl">
                    <a:srgbClr val="000000">
                      <a:alpha val="43137"/>
                    </a:srgbClr>
                  </a:outerShdw>
                </a:effectLst>
                <a:latin typeface="Arial Black" panose="020B0A04020102020204" pitchFamily="34" charset="0"/>
                <a:ea typeface="+mn-ea"/>
                <a:cs typeface="+mn-cs"/>
              </a:rPr>
              <a:t>CALM, CONSISTENT, </a:t>
            </a:r>
            <a:br>
              <a:rPr lang="en-US" b="1" dirty="0">
                <a:solidFill>
                  <a:srgbClr val="002060"/>
                </a:solidFill>
                <a:effectLst>
                  <a:outerShdw blurRad="38100" dist="38100" dir="2700000" algn="tl">
                    <a:srgbClr val="000000">
                      <a:alpha val="43137"/>
                    </a:srgbClr>
                  </a:outerShdw>
                </a:effectLst>
                <a:latin typeface="Arial Black" panose="020B0A04020102020204" pitchFamily="34" charset="0"/>
                <a:ea typeface="+mn-ea"/>
                <a:cs typeface="+mn-cs"/>
              </a:rPr>
            </a:br>
            <a:r>
              <a:rPr lang="en-US" b="1" dirty="0">
                <a:solidFill>
                  <a:srgbClr val="002060"/>
                </a:solidFill>
                <a:effectLst>
                  <a:outerShdw blurRad="38100" dist="38100" dir="2700000" algn="tl">
                    <a:srgbClr val="000000">
                      <a:alpha val="43137"/>
                    </a:srgbClr>
                  </a:outerShdw>
                </a:effectLst>
                <a:latin typeface="Arial Black" panose="020B0A04020102020204" pitchFamily="34" charset="0"/>
                <a:ea typeface="+mn-ea"/>
                <a:cs typeface="+mn-cs"/>
              </a:rPr>
              <a:t>&amp;</a:t>
            </a:r>
            <a:br>
              <a:rPr lang="en-US" b="1" dirty="0">
                <a:solidFill>
                  <a:srgbClr val="002060"/>
                </a:solidFill>
                <a:effectLst>
                  <a:outerShdw blurRad="38100" dist="38100" dir="2700000" algn="tl">
                    <a:srgbClr val="000000">
                      <a:alpha val="43137"/>
                    </a:srgbClr>
                  </a:outerShdw>
                </a:effectLst>
                <a:latin typeface="Arial Black" panose="020B0A04020102020204" pitchFamily="34" charset="0"/>
                <a:ea typeface="+mn-ea"/>
                <a:cs typeface="+mn-cs"/>
              </a:rPr>
            </a:br>
            <a:r>
              <a:rPr lang="en-US" b="1" dirty="0">
                <a:solidFill>
                  <a:srgbClr val="002060"/>
                </a:solidFill>
                <a:effectLst>
                  <a:outerShdw blurRad="38100" dist="38100" dir="2700000" algn="tl">
                    <a:srgbClr val="000000">
                      <a:alpha val="43137"/>
                    </a:srgbClr>
                  </a:outerShdw>
                </a:effectLst>
                <a:latin typeface="Arial Black" panose="020B0A04020102020204" pitchFamily="34" charset="0"/>
                <a:ea typeface="+mn-ea"/>
                <a:cs typeface="+mn-cs"/>
              </a:rPr>
              <a:t>IN CONTROL   </a:t>
            </a:r>
            <a:br>
              <a:rPr lang="en-US" b="1" dirty="0">
                <a:solidFill>
                  <a:srgbClr val="002060"/>
                </a:solidFill>
                <a:latin typeface="Arial Black" panose="020B0A04020102020204" pitchFamily="34" charset="0"/>
                <a:ea typeface="+mn-ea"/>
                <a:cs typeface="+mn-cs"/>
              </a:rPr>
            </a:br>
            <a:endParaRPr lang="en-US"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2721408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0" y="1752600"/>
            <a:ext cx="9144000" cy="5029200"/>
          </a:xfrm>
        </p:spPr>
        <p:txBody>
          <a:bodyPr/>
          <a:lstStyle/>
          <a:p>
            <a:r>
              <a:rPr lang="en-US" sz="2500" b="1" dirty="0">
                <a:latin typeface="Arial" pitchFamily="34" charset="0"/>
                <a:cs typeface="Arial" pitchFamily="34" charset="0"/>
              </a:rPr>
              <a:t>illustration:  junior &amp; bedtime                                              (Jr. ignores first few instructions, only obeys once she looses her temper and yells)</a:t>
            </a:r>
          </a:p>
          <a:p>
            <a:r>
              <a:rPr lang="en-US" sz="2500" b="1" dirty="0">
                <a:latin typeface="Arial" pitchFamily="34" charset="0"/>
                <a:cs typeface="Arial" pitchFamily="34" charset="0"/>
              </a:rPr>
              <a:t>Mom has a talk with Jr.: apologizes (for yelling) &gt;  inform Jr. of new policy (instruction given in normal voice, punishment if not obeyed) &gt;  follow through</a:t>
            </a:r>
          </a:p>
          <a:p>
            <a:r>
              <a:rPr lang="en-US" sz="2500" b="1" dirty="0">
                <a:latin typeface="Arial" pitchFamily="34" charset="0"/>
                <a:cs typeface="Arial" pitchFamily="34" charset="0"/>
              </a:rPr>
              <a:t>The parents’ choice:</a:t>
            </a:r>
          </a:p>
          <a:p>
            <a:pPr lvl="1"/>
            <a:r>
              <a:rPr lang="en-US" sz="2500" b="1" dirty="0">
                <a:latin typeface="Arial" pitchFamily="34" charset="0"/>
                <a:cs typeface="Arial" pitchFamily="34" charset="0"/>
              </a:rPr>
              <a:t>they never obey</a:t>
            </a:r>
          </a:p>
          <a:p>
            <a:pPr lvl="1"/>
            <a:r>
              <a:rPr lang="en-US" sz="2500" b="1" dirty="0">
                <a:latin typeface="Arial" pitchFamily="34" charset="0"/>
                <a:cs typeface="Arial" pitchFamily="34" charset="0"/>
              </a:rPr>
              <a:t>they obey after you scream</a:t>
            </a:r>
          </a:p>
          <a:p>
            <a:pPr lvl="1"/>
            <a:r>
              <a:rPr lang="en-US" sz="2500" b="1" dirty="0">
                <a:latin typeface="Arial" pitchFamily="34" charset="0"/>
                <a:cs typeface="Arial" pitchFamily="34" charset="0"/>
              </a:rPr>
              <a:t>Or only after saying it over &amp; over &amp; over</a:t>
            </a:r>
          </a:p>
          <a:p>
            <a:pPr lvl="1"/>
            <a:r>
              <a:rPr lang="en-US" sz="2500" b="1" dirty="0">
                <a:solidFill>
                  <a:srgbClr val="000066"/>
                </a:solidFill>
                <a:latin typeface="Arial" pitchFamily="34" charset="0"/>
                <a:cs typeface="Arial" pitchFamily="34" charset="0"/>
              </a:rPr>
              <a:t>Or the 1st time, and to calm instructions</a:t>
            </a:r>
            <a:r>
              <a:rPr lang="en-US" sz="2500" b="1" dirty="0">
                <a:latin typeface="Arial" pitchFamily="34" charset="0"/>
                <a:cs typeface="Arial" pitchFamily="34" charset="0"/>
              </a:rPr>
              <a:t> (w/o yelling, nagging, badgering, etc.)</a:t>
            </a:r>
          </a:p>
        </p:txBody>
      </p:sp>
      <p:sp>
        <p:nvSpPr>
          <p:cNvPr id="5" name="Rectangle 2"/>
          <p:cNvSpPr txBox="1">
            <a:spLocks noChangeArrowheads="1"/>
          </p:cNvSpPr>
          <p:nvPr/>
        </p:nvSpPr>
        <p:spPr bwMode="auto">
          <a:xfrm>
            <a:off x="533400" y="381000"/>
            <a:ext cx="8153400" cy="12954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kern="0" dirty="0">
                <a:solidFill>
                  <a:schemeClr val="bg1"/>
                </a:solidFill>
                <a:latin typeface="Tahoma" pitchFamily="34" charset="0"/>
              </a:rPr>
              <a:t>7</a:t>
            </a:r>
            <a:r>
              <a:rPr kumimoji="0" lang="en-US" sz="3600" b="1" i="0" u="none" strike="noStrike" kern="0" cap="none" spc="0" normalizeH="0" baseline="0" noProof="0" dirty="0">
                <a:ln>
                  <a:noFill/>
                </a:ln>
                <a:solidFill>
                  <a:schemeClr val="bg1"/>
                </a:solidFill>
                <a:effectLst/>
                <a:uLnTx/>
                <a:uFillTx/>
                <a:latin typeface="Tahoma" pitchFamily="34" charset="0"/>
                <a:ea typeface="+mn-ea"/>
                <a:cs typeface="+mn-cs"/>
              </a:rPr>
              <a:t>.  Training them to disrespect instructions</a:t>
            </a:r>
            <a:r>
              <a:rPr kumimoji="0" lang="en-US" sz="3600" b="1" i="0" u="none" strike="noStrike" kern="0" cap="none" spc="0" normalizeH="0" noProof="0" dirty="0">
                <a:ln>
                  <a:noFill/>
                </a:ln>
                <a:solidFill>
                  <a:schemeClr val="bg1"/>
                </a:solidFill>
                <a:effectLst/>
                <a:uLnTx/>
                <a:uFillTx/>
                <a:latin typeface="Tahoma" pitchFamily="34" charset="0"/>
                <a:ea typeface="+mn-ea"/>
                <a:cs typeface="+mn-cs"/>
              </a:rPr>
              <a:t> given calmly</a:t>
            </a:r>
            <a:endParaRPr kumimoji="0" lang="en-US" sz="3600" b="0" i="0" u="none" strike="noStrike" kern="0" cap="none" spc="0" normalizeH="0" baseline="0" noProof="0" dirty="0">
              <a:ln>
                <a:noFill/>
              </a:ln>
              <a:solidFill>
                <a:schemeClr val="bg1"/>
              </a:solidFill>
              <a:effectLst/>
              <a:uLnTx/>
              <a:uFillTx/>
              <a:latin typeface="Tahom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up)">
                                      <p:cBhvr>
                                        <p:cTn id="17" dur="500"/>
                                        <p:tgtEl>
                                          <p:spTgt spid="6144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animEffect transition="in" filter="wipe(up)">
                                      <p:cBhvr>
                                        <p:cTn id="20" dur="500"/>
                                        <p:tgtEl>
                                          <p:spTgt spid="6144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Effect transition="in" filter="wipe(up)">
                                      <p:cBhvr>
                                        <p:cTn id="23" dur="500"/>
                                        <p:tgtEl>
                                          <p:spTgt spid="6144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animEffect transition="in" filter="wipe(up)">
                                      <p:cBhvr>
                                        <p:cTn id="26" dur="500"/>
                                        <p:tgtEl>
                                          <p:spTgt spid="6144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Effect transition="in" filter="wipe(up)">
                                      <p:cBhvr>
                                        <p:cTn id="29"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153400" cy="13716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8.  fathers “discouraging,” 			“provoking to wrath”</a:t>
            </a:r>
            <a:endParaRPr lang="en-US" sz="3600" dirty="0">
              <a:solidFill>
                <a:schemeClr val="bg1"/>
              </a:solidFill>
              <a:latin typeface="Tahoma" pitchFamily="34" charset="0"/>
            </a:endParaRPr>
          </a:p>
        </p:txBody>
      </p:sp>
      <p:sp>
        <p:nvSpPr>
          <p:cNvPr id="29699" name="Rectangle 3"/>
          <p:cNvSpPr>
            <a:spLocks noGrp="1" noChangeArrowheads="1"/>
          </p:cNvSpPr>
          <p:nvPr>
            <p:ph type="body" idx="1"/>
          </p:nvPr>
        </p:nvSpPr>
        <p:spPr>
          <a:xfrm>
            <a:off x="0" y="1981200"/>
            <a:ext cx="8839200" cy="4800600"/>
          </a:xfrm>
        </p:spPr>
        <p:txBody>
          <a:bodyPr/>
          <a:lstStyle/>
          <a:p>
            <a:r>
              <a:rPr lang="en-US" sz="3000" b="1" dirty="0">
                <a:latin typeface="Arial" charset="0"/>
              </a:rPr>
              <a:t>“Fathers, provoke not your children, that they be not discouraged”           	</a:t>
            </a:r>
            <a:r>
              <a:rPr lang="en-US" sz="3000" b="1" dirty="0">
                <a:solidFill>
                  <a:schemeClr val="accent2">
                    <a:lumMod val="75000"/>
                  </a:schemeClr>
                </a:solidFill>
                <a:latin typeface="Arial" charset="0"/>
              </a:rPr>
              <a:t>-Col. 3.21</a:t>
            </a:r>
          </a:p>
          <a:p>
            <a:r>
              <a:rPr lang="en-US" sz="3000" b="1" dirty="0">
                <a:latin typeface="Arial" charset="0"/>
              </a:rPr>
              <a:t>“fathers, provoke not your children to wrath: but nurture them in the chastening and admonition of the Lord”    	</a:t>
            </a:r>
            <a:r>
              <a:rPr lang="en-US" sz="3000" b="1" dirty="0">
                <a:solidFill>
                  <a:schemeClr val="accent2">
                    <a:lumMod val="75000"/>
                  </a:schemeClr>
                </a:solidFill>
                <a:latin typeface="Arial" charset="0"/>
              </a:rPr>
              <a:t>-Eph.6.4</a:t>
            </a:r>
          </a:p>
          <a:p>
            <a:r>
              <a:rPr lang="en-US" sz="3000" b="1" dirty="0">
                <a:solidFill>
                  <a:srgbClr val="C00000"/>
                </a:solidFill>
                <a:latin typeface="Arial" charset="0"/>
              </a:rPr>
              <a:t>criticism … or nothing</a:t>
            </a:r>
          </a:p>
          <a:p>
            <a:r>
              <a:rPr lang="en-US" sz="3000" b="1" dirty="0">
                <a:solidFill>
                  <a:srgbClr val="C00000"/>
                </a:solidFill>
                <a:latin typeface="Arial" charset="0"/>
              </a:rPr>
              <a:t>expecting talents beyond their capacity</a:t>
            </a:r>
          </a:p>
          <a:p>
            <a:r>
              <a:rPr lang="en-US" sz="3000" b="1" dirty="0">
                <a:solidFill>
                  <a:srgbClr val="C00000"/>
                </a:solidFill>
                <a:latin typeface="Arial" charset="0"/>
              </a:rPr>
              <a:t>fluctuating boundaries based on your mood [</a:t>
            </a:r>
            <a:r>
              <a:rPr lang="en-US" sz="3000" b="1" dirty="0" err="1">
                <a:solidFill>
                  <a:srgbClr val="C00000"/>
                </a:solidFill>
                <a:latin typeface="Arial" charset="0"/>
              </a:rPr>
              <a:t>Illust</a:t>
            </a:r>
            <a:r>
              <a:rPr lang="en-US" sz="3000" b="1" dirty="0">
                <a:solidFill>
                  <a:srgbClr val="C00000"/>
                </a:solidFill>
                <a:latin typeface="Arial" charset="0"/>
              </a:rPr>
              <a:t>.: cattle fence]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up)">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up)">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up)">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up)">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up)">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0" y="1371600"/>
            <a:ext cx="9144000" cy="5029200"/>
          </a:xfrm>
        </p:spPr>
        <p:txBody>
          <a:bodyPr/>
          <a:lstStyle/>
          <a:p>
            <a:r>
              <a:rPr lang="en-US" sz="2800" b="1" dirty="0">
                <a:solidFill>
                  <a:schemeClr val="accent2">
                    <a:lumMod val="75000"/>
                  </a:schemeClr>
                </a:solidFill>
                <a:latin typeface="Arial Narrow" pitchFamily="34" charset="0"/>
              </a:rPr>
              <a:t>rejoice</a:t>
            </a:r>
            <a:r>
              <a:rPr lang="en-US" sz="2800" b="1" dirty="0">
                <a:latin typeface="Arial Narrow" pitchFamily="34" charset="0"/>
              </a:rPr>
              <a:t> in the wife of your youth.</a:t>
            </a:r>
            <a:r>
              <a:rPr lang="en-US" sz="2800" b="1" dirty="0"/>
              <a:t> </a:t>
            </a:r>
            <a:r>
              <a:rPr lang="en-US" sz="2800" b="1" dirty="0">
                <a:solidFill>
                  <a:schemeClr val="accent2">
                    <a:lumMod val="75000"/>
                  </a:schemeClr>
                </a:solidFill>
                <a:latin typeface="Arial Narrow" pitchFamily="34" charset="0"/>
              </a:rPr>
              <a:t>Prov. 5.18</a:t>
            </a:r>
          </a:p>
          <a:p>
            <a:r>
              <a:rPr lang="en-US" sz="2800" b="1" dirty="0">
                <a:latin typeface="Arial Narrow" pitchFamily="34" charset="0"/>
              </a:rPr>
              <a:t>The father of the righteous will greatly </a:t>
            </a:r>
            <a:r>
              <a:rPr lang="en-US" sz="2800" b="1" dirty="0">
                <a:solidFill>
                  <a:schemeClr val="accent2">
                    <a:lumMod val="75000"/>
                  </a:schemeClr>
                </a:solidFill>
                <a:latin typeface="Arial Narrow" pitchFamily="34" charset="0"/>
              </a:rPr>
              <a:t>rejoice; </a:t>
            </a:r>
            <a:r>
              <a:rPr lang="en-US" sz="2800" b="1" dirty="0">
                <a:latin typeface="Arial Narrow" pitchFamily="34" charset="0"/>
              </a:rPr>
              <a:t>And he ...will have </a:t>
            </a:r>
            <a:r>
              <a:rPr lang="en-US" sz="2800" b="1" dirty="0">
                <a:solidFill>
                  <a:schemeClr val="accent2">
                    <a:lumMod val="75000"/>
                  </a:schemeClr>
                </a:solidFill>
                <a:latin typeface="Arial Narrow" pitchFamily="34" charset="0"/>
              </a:rPr>
              <a:t>joy</a:t>
            </a:r>
            <a:r>
              <a:rPr lang="en-US" sz="2800" b="1" dirty="0">
                <a:latin typeface="Arial Narrow" pitchFamily="34" charset="0"/>
              </a:rPr>
              <a:t> of him. Let your father and your mother be </a:t>
            </a:r>
            <a:r>
              <a:rPr lang="en-US" sz="2800" b="1" dirty="0">
                <a:solidFill>
                  <a:schemeClr val="accent2">
                    <a:lumMod val="75000"/>
                  </a:schemeClr>
                </a:solidFill>
                <a:latin typeface="Arial Narrow" pitchFamily="34" charset="0"/>
              </a:rPr>
              <a:t>glad,</a:t>
            </a:r>
            <a:r>
              <a:rPr lang="en-US" sz="2800" b="1" dirty="0">
                <a:latin typeface="Arial Narrow" pitchFamily="34" charset="0"/>
              </a:rPr>
              <a:t> And let her </a:t>
            </a:r>
            <a:r>
              <a:rPr lang="en-US" sz="2800" b="1" dirty="0">
                <a:solidFill>
                  <a:schemeClr val="accent2">
                    <a:lumMod val="75000"/>
                  </a:schemeClr>
                </a:solidFill>
                <a:latin typeface="Arial Narrow" pitchFamily="34" charset="0"/>
              </a:rPr>
              <a:t>rejoice</a:t>
            </a:r>
            <a:r>
              <a:rPr lang="en-US" sz="2800" b="1" dirty="0">
                <a:solidFill>
                  <a:srgbClr val="0000CC"/>
                </a:solidFill>
                <a:latin typeface="Arial Narrow" pitchFamily="34" charset="0"/>
              </a:rPr>
              <a:t> </a:t>
            </a:r>
            <a:r>
              <a:rPr lang="en-US" sz="2800" b="1" dirty="0">
                <a:latin typeface="Arial Narrow" pitchFamily="34" charset="0"/>
              </a:rPr>
              <a:t>who gave birth to you. </a:t>
            </a:r>
            <a:r>
              <a:rPr lang="en-US" sz="2800" b="1" dirty="0">
                <a:solidFill>
                  <a:schemeClr val="accent2">
                    <a:lumMod val="75000"/>
                  </a:schemeClr>
                </a:solidFill>
                <a:latin typeface="Arial Narrow" pitchFamily="34" charset="0"/>
              </a:rPr>
              <a:t>Prov. 23.24-25</a:t>
            </a:r>
          </a:p>
          <a:p>
            <a:r>
              <a:rPr lang="en-US" sz="2800" b="1" dirty="0">
                <a:latin typeface="Arial Narrow" pitchFamily="34" charset="0"/>
              </a:rPr>
              <a:t>A</a:t>
            </a:r>
            <a:r>
              <a:rPr lang="en-US" sz="2800" b="1" dirty="0">
                <a:solidFill>
                  <a:srgbClr val="0000CC"/>
                </a:solidFill>
                <a:latin typeface="Arial Narrow" pitchFamily="34" charset="0"/>
              </a:rPr>
              <a:t> </a:t>
            </a:r>
            <a:r>
              <a:rPr lang="en-US" sz="2800" b="1" dirty="0">
                <a:solidFill>
                  <a:schemeClr val="accent2">
                    <a:lumMod val="75000"/>
                  </a:schemeClr>
                </a:solidFill>
                <a:latin typeface="Arial Narrow" pitchFamily="34" charset="0"/>
              </a:rPr>
              <a:t>joyful</a:t>
            </a:r>
            <a:r>
              <a:rPr lang="en-US" sz="2800" b="1" dirty="0">
                <a:solidFill>
                  <a:srgbClr val="0000CC"/>
                </a:solidFill>
                <a:latin typeface="Arial Narrow" pitchFamily="34" charset="0"/>
              </a:rPr>
              <a:t> </a:t>
            </a:r>
            <a:r>
              <a:rPr lang="en-US" sz="2800" b="1" dirty="0">
                <a:latin typeface="Arial Narrow" pitchFamily="34" charset="0"/>
              </a:rPr>
              <a:t>heart makes a cheerful face, But when the heart is sad, the spirit is broken... a </a:t>
            </a:r>
            <a:r>
              <a:rPr lang="en-US" sz="2800" b="1" dirty="0">
                <a:solidFill>
                  <a:schemeClr val="accent2">
                    <a:lumMod val="75000"/>
                  </a:schemeClr>
                </a:solidFill>
                <a:latin typeface="Arial Narrow" pitchFamily="34" charset="0"/>
              </a:rPr>
              <a:t>cheerful </a:t>
            </a:r>
            <a:r>
              <a:rPr lang="en-US" sz="2800" b="1" dirty="0">
                <a:latin typeface="Arial Narrow" pitchFamily="34" charset="0"/>
              </a:rPr>
              <a:t>heart </a:t>
            </a:r>
            <a:r>
              <a:rPr lang="en-US" sz="2800" b="1" i="1" dirty="0">
                <a:latin typeface="Arial Narrow" pitchFamily="34" charset="0"/>
              </a:rPr>
              <a:t>has</a:t>
            </a:r>
            <a:r>
              <a:rPr lang="en-US" sz="2800" b="1" dirty="0">
                <a:latin typeface="Arial Narrow" pitchFamily="34" charset="0"/>
              </a:rPr>
              <a:t> a continual feast…  Better is a dish of vegetables </a:t>
            </a:r>
            <a:r>
              <a:rPr lang="en-US" sz="2800" b="1" dirty="0">
                <a:solidFill>
                  <a:schemeClr val="accent2">
                    <a:lumMod val="75000"/>
                  </a:schemeClr>
                </a:solidFill>
                <a:latin typeface="Arial Narrow" pitchFamily="34" charset="0"/>
              </a:rPr>
              <a:t>where love is </a:t>
            </a:r>
            <a:r>
              <a:rPr lang="en-US" sz="2800" b="1" dirty="0">
                <a:latin typeface="Arial Narrow" pitchFamily="34" charset="0"/>
              </a:rPr>
              <a:t>Than a fattened ox </a:t>
            </a:r>
            <a:r>
              <a:rPr lang="en-US" sz="2800" b="1" i="1" dirty="0">
                <a:latin typeface="Arial Narrow" pitchFamily="34" charset="0"/>
              </a:rPr>
              <a:t>served</a:t>
            </a:r>
            <a:r>
              <a:rPr lang="en-US" sz="2800" b="1" dirty="0">
                <a:latin typeface="Arial Narrow" pitchFamily="34" charset="0"/>
              </a:rPr>
              <a:t> with hatred. </a:t>
            </a:r>
            <a:r>
              <a:rPr lang="en-US" sz="2800" b="1" dirty="0">
                <a:solidFill>
                  <a:schemeClr val="accent2">
                    <a:lumMod val="75000"/>
                  </a:schemeClr>
                </a:solidFill>
                <a:latin typeface="Arial Narrow" pitchFamily="34" charset="0"/>
              </a:rPr>
              <a:t>Prov. 13.15-17</a:t>
            </a:r>
            <a:r>
              <a:rPr lang="en-US" sz="1600" b="1" dirty="0">
                <a:solidFill>
                  <a:schemeClr val="accent2">
                    <a:lumMod val="75000"/>
                  </a:schemeClr>
                </a:solidFill>
                <a:latin typeface="Arial Narrow" pitchFamily="34" charset="0"/>
              </a:rPr>
              <a:t>nasb</a:t>
            </a:r>
            <a:endParaRPr lang="en-US" sz="2800" b="1" dirty="0">
              <a:solidFill>
                <a:schemeClr val="accent2">
                  <a:lumMod val="75000"/>
                </a:schemeClr>
              </a:solidFill>
              <a:latin typeface="Arial Narrow" pitchFamily="34" charset="0"/>
            </a:endParaRPr>
          </a:p>
          <a:p>
            <a:r>
              <a:rPr lang="en-US" sz="2800" b="1" dirty="0">
                <a:latin typeface="Arial Narrow" pitchFamily="34" charset="0"/>
              </a:rPr>
              <a:t>the </a:t>
            </a:r>
            <a:r>
              <a:rPr lang="en-US" sz="2800" b="1" dirty="0">
                <a:solidFill>
                  <a:schemeClr val="accent2">
                    <a:lumMod val="75000"/>
                  </a:schemeClr>
                </a:solidFill>
                <a:latin typeface="Arial Narrow" pitchFamily="34" charset="0"/>
              </a:rPr>
              <a:t>law of kindness </a:t>
            </a:r>
            <a:r>
              <a:rPr lang="en-US" sz="2800" b="1" dirty="0">
                <a:latin typeface="Arial Narrow" pitchFamily="34" charset="0"/>
              </a:rPr>
              <a:t>is on her tongue.  </a:t>
            </a:r>
            <a:r>
              <a:rPr lang="en-US" sz="2800" b="1" dirty="0">
                <a:solidFill>
                  <a:schemeClr val="accent2">
                    <a:lumMod val="75000"/>
                  </a:schemeClr>
                </a:solidFill>
                <a:latin typeface="Arial Narrow" pitchFamily="34" charset="0"/>
              </a:rPr>
              <a:t>Prov.31.26</a:t>
            </a:r>
          </a:p>
          <a:p>
            <a:r>
              <a:rPr lang="en-US" sz="2800" b="1" dirty="0">
                <a:latin typeface="Arial Narrow" pitchFamily="34" charset="0"/>
              </a:rPr>
              <a:t>A </a:t>
            </a:r>
            <a:r>
              <a:rPr lang="en-US" sz="2800" b="1" dirty="0">
                <a:solidFill>
                  <a:schemeClr val="accent2">
                    <a:lumMod val="75000"/>
                  </a:schemeClr>
                </a:solidFill>
                <a:latin typeface="Arial Narrow" pitchFamily="34" charset="0"/>
              </a:rPr>
              <a:t>joyful</a:t>
            </a:r>
            <a:r>
              <a:rPr lang="en-US" sz="2800" b="1" dirty="0">
                <a:latin typeface="Arial Narrow" pitchFamily="34" charset="0"/>
              </a:rPr>
              <a:t> heart is good medicine, but a crushed spirit dries up the bones.</a:t>
            </a:r>
            <a:r>
              <a:rPr lang="en-US" sz="2800" b="1" dirty="0"/>
              <a:t> </a:t>
            </a:r>
            <a:r>
              <a:rPr lang="en-US" sz="2800" b="1" dirty="0">
                <a:solidFill>
                  <a:schemeClr val="accent2">
                    <a:lumMod val="75000"/>
                  </a:schemeClr>
                </a:solidFill>
                <a:latin typeface="Arial Narrow" pitchFamily="34" charset="0"/>
              </a:rPr>
              <a:t>Prov. 17.22</a:t>
            </a:r>
            <a:r>
              <a:rPr lang="en-US" sz="1600" b="1" dirty="0">
                <a:solidFill>
                  <a:schemeClr val="accent2">
                    <a:lumMod val="75000"/>
                  </a:schemeClr>
                </a:solidFill>
                <a:latin typeface="Arial Narrow" pitchFamily="34" charset="0"/>
              </a:rPr>
              <a:t>esv</a:t>
            </a:r>
            <a:endParaRPr lang="en-US" sz="2800" b="1" dirty="0">
              <a:solidFill>
                <a:schemeClr val="accent2">
                  <a:lumMod val="75000"/>
                </a:schemeClr>
              </a:solidFill>
            </a:endParaRPr>
          </a:p>
        </p:txBody>
      </p:sp>
      <p:sp>
        <p:nvSpPr>
          <p:cNvPr id="70660" name="AutoShape 4"/>
          <p:cNvSpPr>
            <a:spLocks noChangeArrowheads="1"/>
          </p:cNvSpPr>
          <p:nvPr/>
        </p:nvSpPr>
        <p:spPr bwMode="auto">
          <a:xfrm>
            <a:off x="3962400" y="6172200"/>
            <a:ext cx="5029200" cy="533400"/>
          </a:xfrm>
          <a:prstGeom prst="roundRect">
            <a:avLst>
              <a:gd name="adj" fmla="val 16667"/>
            </a:avLst>
          </a:prstGeom>
          <a:solidFill>
            <a:srgbClr val="00206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2800" b="1" dirty="0">
                <a:solidFill>
                  <a:schemeClr val="bg1"/>
                </a:solidFill>
                <a:latin typeface="Calibri" panose="020F0502020204030204" pitchFamily="34" charset="0"/>
              </a:rPr>
              <a:t>Ga.5.22   Love, Joy, Peace…</a:t>
            </a:r>
          </a:p>
        </p:txBody>
      </p:sp>
      <p:sp>
        <p:nvSpPr>
          <p:cNvPr id="6" name="Rectangle 2"/>
          <p:cNvSpPr txBox="1">
            <a:spLocks noChangeArrowheads="1"/>
          </p:cNvSpPr>
          <p:nvPr/>
        </p:nvSpPr>
        <p:spPr bwMode="auto">
          <a:xfrm>
            <a:off x="533400" y="228600"/>
            <a:ext cx="8153400" cy="10668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Tahoma" pitchFamily="34" charset="0"/>
                <a:ea typeface="+mn-ea"/>
                <a:cs typeface="+mn-cs"/>
              </a:rPr>
              <a:t>9.  failing to parent with joy</a:t>
            </a:r>
            <a:endParaRPr kumimoji="0" lang="en-US" sz="3600" b="0" i="0" u="none" strike="noStrike" kern="0" cap="none" spc="0" normalizeH="0" baseline="0" noProof="0" dirty="0">
              <a:ln>
                <a:noFill/>
              </a:ln>
              <a:solidFill>
                <a:schemeClr val="bg1"/>
              </a:solidFill>
              <a:effectLst/>
              <a:uLnTx/>
              <a:uFillTx/>
              <a:latin typeface="Tahom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up)">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up)">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up)">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up)">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153400" cy="1066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10.  failing to use rod AND reproof</a:t>
            </a:r>
            <a:endParaRPr lang="en-US" sz="3600" dirty="0">
              <a:solidFill>
                <a:schemeClr val="bg1"/>
              </a:solidFill>
              <a:latin typeface="Tahoma" pitchFamily="34" charset="0"/>
            </a:endParaRPr>
          </a:p>
        </p:txBody>
      </p:sp>
      <p:sp>
        <p:nvSpPr>
          <p:cNvPr id="19459" name="Rectangle 3"/>
          <p:cNvSpPr>
            <a:spLocks noGrp="1" noChangeArrowheads="1"/>
          </p:cNvSpPr>
          <p:nvPr>
            <p:ph type="body" idx="1"/>
          </p:nvPr>
        </p:nvSpPr>
        <p:spPr>
          <a:xfrm>
            <a:off x="381000" y="1828800"/>
            <a:ext cx="8534400" cy="4572000"/>
          </a:xfrm>
        </p:spPr>
        <p:txBody>
          <a:bodyPr/>
          <a:lstStyle/>
          <a:p>
            <a:r>
              <a:rPr lang="en-US" b="1" dirty="0">
                <a:latin typeface="Arial" charset="0"/>
              </a:rPr>
              <a:t>Just rod? [learns… what?]</a:t>
            </a:r>
          </a:p>
          <a:p>
            <a:r>
              <a:rPr lang="en-US" b="1" dirty="0">
                <a:latin typeface="Arial" charset="0"/>
              </a:rPr>
              <a:t>Just reproof? [kid at </a:t>
            </a:r>
            <a:r>
              <a:rPr lang="en-US" b="1" dirty="0" err="1">
                <a:latin typeface="Arial" charset="0"/>
              </a:rPr>
              <a:t>walmart</a:t>
            </a:r>
            <a:r>
              <a:rPr lang="en-US" b="1" dirty="0">
                <a:latin typeface="Arial" charset="0"/>
              </a:rPr>
              <a:t>]</a:t>
            </a:r>
          </a:p>
          <a:p>
            <a:r>
              <a:rPr lang="en-US" b="1" dirty="0">
                <a:latin typeface="Arial" charset="0"/>
              </a:rPr>
              <a:t>value in “the lecture” </a:t>
            </a:r>
          </a:p>
          <a:p>
            <a:pPr lvl="1"/>
            <a:r>
              <a:rPr lang="en-US" sz="3200" b="1" dirty="0">
                <a:latin typeface="Arial" charset="0"/>
              </a:rPr>
              <a:t>conscience</a:t>
            </a:r>
          </a:p>
          <a:p>
            <a:pPr lvl="1"/>
            <a:r>
              <a:rPr lang="en-US" sz="3200" b="1" dirty="0">
                <a:latin typeface="Arial" charset="0"/>
              </a:rPr>
              <a:t>anticipation</a:t>
            </a:r>
          </a:p>
          <a:p>
            <a:r>
              <a:rPr lang="en-US" b="1" dirty="0">
                <a:latin typeface="Arial" charset="0"/>
              </a:rPr>
              <a:t>“The </a:t>
            </a:r>
            <a:r>
              <a:rPr lang="en-US" b="1" dirty="0">
                <a:solidFill>
                  <a:schemeClr val="accent2">
                    <a:lumMod val="75000"/>
                  </a:schemeClr>
                </a:solidFill>
                <a:latin typeface="Arial Black" pitchFamily="34" charset="0"/>
              </a:rPr>
              <a:t>rod </a:t>
            </a:r>
            <a:r>
              <a:rPr lang="en-US" b="1" u="sng" dirty="0">
                <a:solidFill>
                  <a:schemeClr val="accent2">
                    <a:lumMod val="75000"/>
                  </a:schemeClr>
                </a:solidFill>
                <a:latin typeface="Arial Black" pitchFamily="34" charset="0"/>
              </a:rPr>
              <a:t>and</a:t>
            </a:r>
            <a:r>
              <a:rPr lang="en-US" b="1" dirty="0">
                <a:solidFill>
                  <a:schemeClr val="accent2">
                    <a:lumMod val="75000"/>
                  </a:schemeClr>
                </a:solidFill>
                <a:latin typeface="Arial Black" pitchFamily="34" charset="0"/>
              </a:rPr>
              <a:t> reproof </a:t>
            </a:r>
            <a:r>
              <a:rPr lang="en-US" b="1" dirty="0">
                <a:latin typeface="Arial" charset="0"/>
              </a:rPr>
              <a:t>bring wisdom, but a child who gets his own way brings shame to his mother” </a:t>
            </a:r>
            <a:r>
              <a:rPr lang="en-US" b="1" dirty="0">
                <a:solidFill>
                  <a:schemeClr val="accent2"/>
                </a:solidFill>
                <a:latin typeface="Arial" charset="0"/>
              </a:rPr>
              <a:t>  	</a:t>
            </a:r>
            <a:r>
              <a:rPr lang="en-US" b="1" dirty="0">
                <a:solidFill>
                  <a:schemeClr val="accent2">
                    <a:lumMod val="75000"/>
                  </a:schemeClr>
                </a:solidFill>
                <a:latin typeface="Arial Black" pitchFamily="34" charset="0"/>
              </a:rPr>
              <a:t>Prov. 29.15 </a:t>
            </a:r>
            <a:r>
              <a:rPr lang="en-US" b="1" dirty="0">
                <a:latin typeface="Arial Black" pitchFamily="34" charset="0"/>
              </a:rPr>
              <a:t>	            </a:t>
            </a:r>
            <a:endParaRPr lang="en-US" b="1" dirty="0">
              <a:solidFill>
                <a:schemeClr val="accent2"/>
              </a:solidFill>
              <a:latin typeface="Arial Black" pitchFamily="34" charset="0"/>
            </a:endParaRPr>
          </a:p>
          <a:p>
            <a:endParaRPr lang="en-US" b="1" dirty="0">
              <a:solidFill>
                <a:schemeClr val="accent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up)">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up)">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up)">
                                      <p:cBhvr>
                                        <p:cTn id="17" dur="500"/>
                                        <p:tgtEl>
                                          <p:spTgt spid="19459">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wipe(up)">
                                      <p:cBhvr>
                                        <p:cTn id="20" dur="500"/>
                                        <p:tgtEl>
                                          <p:spTgt spid="19459">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wipe(up)">
                                      <p:cBhvr>
                                        <p:cTn id="23" dur="500"/>
                                        <p:tgtEl>
                                          <p:spTgt spid="194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459">
                                            <p:txEl>
                                              <p:pRg st="5" end="5"/>
                                            </p:txEl>
                                          </p:spTgt>
                                        </p:tgtEl>
                                        <p:attrNameLst>
                                          <p:attrName>style.visibility</p:attrName>
                                        </p:attrNameLst>
                                      </p:cBhvr>
                                      <p:to>
                                        <p:strVal val="visible"/>
                                      </p:to>
                                    </p:set>
                                    <p:animEffect transition="in" filter="wipe(up)">
                                      <p:cBhvr>
                                        <p:cTn id="28"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
            <a:ext cx="8153400" cy="13716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11.   Settling for situation control 	instead of training the child.</a:t>
            </a:r>
            <a:endParaRPr lang="en-US" sz="3600" dirty="0">
              <a:solidFill>
                <a:schemeClr val="bg1"/>
              </a:solidFill>
              <a:latin typeface="Tahoma" pitchFamily="34" charset="0"/>
            </a:endParaRPr>
          </a:p>
        </p:txBody>
      </p:sp>
      <p:sp>
        <p:nvSpPr>
          <p:cNvPr id="20483" name="Rectangle 3"/>
          <p:cNvSpPr>
            <a:spLocks noGrp="1" noChangeArrowheads="1"/>
          </p:cNvSpPr>
          <p:nvPr>
            <p:ph type="body" idx="1"/>
          </p:nvPr>
        </p:nvSpPr>
        <p:spPr>
          <a:xfrm>
            <a:off x="0" y="1600200"/>
            <a:ext cx="9144000" cy="5257800"/>
          </a:xfrm>
        </p:spPr>
        <p:txBody>
          <a:bodyPr/>
          <a:lstStyle/>
          <a:p>
            <a:r>
              <a:rPr lang="en-US" sz="2800" b="1" dirty="0" err="1">
                <a:latin typeface="Arial" charset="0"/>
              </a:rPr>
              <a:t>twinkie</a:t>
            </a:r>
            <a:r>
              <a:rPr lang="en-US" sz="2800" b="1" dirty="0">
                <a:latin typeface="Arial" charset="0"/>
              </a:rPr>
              <a:t> brat 	  </a:t>
            </a:r>
            <a:r>
              <a:rPr lang="en-US" sz="2000" b="1" dirty="0">
                <a:latin typeface="Arial" charset="0"/>
              </a:rPr>
              <a:t>- Michael &amp; Debbie Pearl / </a:t>
            </a:r>
            <a:r>
              <a:rPr lang="en-US" sz="2000" b="1" u="sng" dirty="0">
                <a:latin typeface="Arial" charset="0"/>
              </a:rPr>
              <a:t>To Train up a Child</a:t>
            </a:r>
            <a:endParaRPr lang="en-US" sz="2400" b="1" dirty="0">
              <a:latin typeface="Arial" charset="0"/>
            </a:endParaRPr>
          </a:p>
          <a:p>
            <a:r>
              <a:rPr lang="en-US" sz="2400" b="1" dirty="0">
                <a:latin typeface="Arial" charset="0"/>
              </a:rPr>
              <a:t>BRIANNE &amp; THE CAR SEAT ILLUSTRATION</a:t>
            </a:r>
          </a:p>
          <a:p>
            <a:r>
              <a:rPr lang="en-US" sz="2400" b="1" dirty="0">
                <a:solidFill>
                  <a:schemeClr val="accent2">
                    <a:lumMod val="75000"/>
                  </a:schemeClr>
                </a:solidFill>
                <a:latin typeface="Arial" charset="0"/>
              </a:rPr>
              <a:t>A mom’s comment on this point: “live altering experience” in 2 or 3 days</a:t>
            </a:r>
            <a:r>
              <a:rPr lang="en-US" sz="2400" b="1" dirty="0">
                <a:solidFill>
                  <a:schemeClr val="accent2">
                    <a:lumMod val="75000"/>
                  </a:schemeClr>
                </a:solidFill>
                <a:latin typeface="Arial" pitchFamily="34" charset="0"/>
                <a:cs typeface="Arial" pitchFamily="34" charset="0"/>
              </a:rPr>
              <a:t>: </a:t>
            </a:r>
            <a:r>
              <a:rPr lang="en-US" sz="2400" b="1" i="1" dirty="0">
                <a:solidFill>
                  <a:schemeClr val="accent2">
                    <a:lumMod val="75000"/>
                  </a:schemeClr>
                </a:solidFill>
                <a:latin typeface="Arial" pitchFamily="34" charset="0"/>
                <a:cs typeface="Arial" pitchFamily="34" charset="0"/>
              </a:rPr>
              <a:t>improved behavior / happier child</a:t>
            </a:r>
          </a:p>
          <a:p>
            <a:r>
              <a:rPr lang="en-US" sz="2400" b="1" dirty="0">
                <a:latin typeface="Arial" charset="0"/>
              </a:rPr>
              <a:t>MERE CONTROL  vs. TRAINING  (&amp; what  results?)  “They’re not going to do that under my roof” </a:t>
            </a:r>
            <a:r>
              <a:rPr lang="en-US" sz="2400" b="1" dirty="0">
                <a:solidFill>
                  <a:srgbClr val="C00000"/>
                </a:solidFill>
                <a:latin typeface="Arial" charset="0"/>
              </a:rPr>
              <a:t>is not enough.</a:t>
            </a:r>
            <a:r>
              <a:rPr lang="en-US" sz="2400" b="1" dirty="0">
                <a:latin typeface="Arial" charset="0"/>
              </a:rPr>
              <a:t> Train them. Teach them self-control so they will behave themselves under any roof. </a:t>
            </a:r>
          </a:p>
          <a:p>
            <a:r>
              <a:rPr lang="en-US" sz="2400" b="1" dirty="0">
                <a:latin typeface="Arial" charset="0"/>
              </a:rPr>
              <a:t>“</a:t>
            </a:r>
            <a:r>
              <a:rPr lang="en-US" sz="2400" b="1" u="sng" dirty="0">
                <a:solidFill>
                  <a:schemeClr val="accent2">
                    <a:lumMod val="75000"/>
                  </a:schemeClr>
                </a:solidFill>
                <a:latin typeface="Arial Black" pitchFamily="34" charset="0"/>
              </a:rPr>
              <a:t>TRAIN</a:t>
            </a:r>
            <a:r>
              <a:rPr lang="en-US" sz="2400" b="1" dirty="0">
                <a:solidFill>
                  <a:schemeClr val="accent2"/>
                </a:solidFill>
                <a:latin typeface="Arial Black" pitchFamily="34" charset="0"/>
              </a:rPr>
              <a:t> </a:t>
            </a:r>
            <a:r>
              <a:rPr lang="en-US" sz="2400" b="1" dirty="0">
                <a:latin typeface="Arial" charset="0"/>
              </a:rPr>
              <a:t>up a child in the way he should go, even when he is old he will not depart from it”  </a:t>
            </a:r>
            <a:r>
              <a:rPr lang="en-US" sz="2400" b="1" dirty="0">
                <a:solidFill>
                  <a:schemeClr val="accent2">
                    <a:lumMod val="75000"/>
                  </a:schemeClr>
                </a:solidFill>
                <a:latin typeface="Arial" charset="0"/>
              </a:rPr>
              <a:t>Pr.22.6 (not just “</a:t>
            </a:r>
            <a:r>
              <a:rPr lang="en-US" sz="2400" b="1" u="sng" dirty="0">
                <a:solidFill>
                  <a:schemeClr val="accent2">
                    <a:lumMod val="75000"/>
                  </a:schemeClr>
                </a:solidFill>
                <a:latin typeface="Arial" charset="0"/>
              </a:rPr>
              <a:t>control</a:t>
            </a:r>
            <a:r>
              <a:rPr lang="en-US" sz="2400" b="1" dirty="0">
                <a:solidFill>
                  <a:schemeClr val="accent2">
                    <a:lumMod val="75000"/>
                  </a:schemeClr>
                </a:solidFill>
                <a:latin typeface="Arial" charset="0"/>
              </a:rPr>
              <a:t>”)</a:t>
            </a:r>
          </a:p>
          <a:p>
            <a:r>
              <a:rPr lang="en-US" sz="2400" b="1" dirty="0">
                <a:solidFill>
                  <a:schemeClr val="accent2">
                    <a:lumMod val="75000"/>
                  </a:schemeClr>
                </a:solidFill>
                <a:latin typeface="Arial" charset="0"/>
              </a:rPr>
              <a:t> </a:t>
            </a:r>
            <a:r>
              <a:rPr lang="en-US" sz="2400" b="1" dirty="0">
                <a:solidFill>
                  <a:schemeClr val="accent2">
                    <a:lumMod val="75000"/>
                  </a:schemeClr>
                </a:solidFill>
                <a:latin typeface="Arial Black" pitchFamily="34" charset="0"/>
              </a:rPr>
              <a:t>TRAIN THEIR HEARTS  </a:t>
            </a:r>
          </a:p>
          <a:p>
            <a:r>
              <a:rPr lang="en-US" sz="2400" b="1" dirty="0">
                <a:latin typeface="Arial" charset="0"/>
              </a:rPr>
              <a:t>a little boy, made to sit down, had this to say:                   </a:t>
            </a:r>
            <a:r>
              <a:rPr lang="en-US" sz="2400" b="1" dirty="0">
                <a:solidFill>
                  <a:srgbClr val="C00000"/>
                </a:solidFill>
                <a:latin typeface="Arial" charset="0"/>
              </a:rPr>
              <a:t>“I’m still standing up on the inside!” </a:t>
            </a:r>
            <a:r>
              <a:rPr lang="en-US" sz="2400" b="1" dirty="0">
                <a:latin typeface="Arial" charset="0"/>
              </a:rPr>
              <a:t>… then job’s not done!</a:t>
            </a:r>
          </a:p>
        </p:txBody>
      </p:sp>
      <p:pic>
        <p:nvPicPr>
          <p:cNvPr id="1026" name="Picture 2" descr="https://scontent-dfw1-1.xx.fbcdn.net/hphotos-ash2/v/t1.0-9/10620559_10204463015149605_390739007762810388_n.jpg?oh=1bdac8e8c04ec2b98baa5b1ec26645cc&amp;oe=57663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1"/>
            <a:ext cx="5657850" cy="61097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wipe(up)">
                                      <p:cBhvr>
                                        <p:cTn id="17" dur="500"/>
                                        <p:tgtEl>
                                          <p:spTgt spid="204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wipe(up)">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wipe(up)">
                                      <p:cBhvr>
                                        <p:cTn id="27" dur="500"/>
                                        <p:tgtEl>
                                          <p:spTgt spid="204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483">
                                            <p:txEl>
                                              <p:pRg st="3" end="3"/>
                                            </p:txEl>
                                          </p:spTgt>
                                        </p:tgtEl>
                                        <p:attrNameLst>
                                          <p:attrName>style.visibility</p:attrName>
                                        </p:attrNameLst>
                                      </p:cBhvr>
                                      <p:to>
                                        <p:strVal val="visible"/>
                                      </p:to>
                                    </p:set>
                                    <p:animEffect transition="in" filter="wipe(up)">
                                      <p:cBhvr>
                                        <p:cTn id="32" dur="500"/>
                                        <p:tgtEl>
                                          <p:spTgt spid="2048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483">
                                            <p:txEl>
                                              <p:pRg st="4" end="4"/>
                                            </p:txEl>
                                          </p:spTgt>
                                        </p:tgtEl>
                                        <p:attrNameLst>
                                          <p:attrName>style.visibility</p:attrName>
                                        </p:attrNameLst>
                                      </p:cBhvr>
                                      <p:to>
                                        <p:strVal val="visible"/>
                                      </p:to>
                                    </p:set>
                                    <p:animEffect transition="in" filter="wipe(up)">
                                      <p:cBhvr>
                                        <p:cTn id="37" dur="5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Effect transition="in" filter="wipe(up)">
                                      <p:cBhvr>
                                        <p:cTn id="42" dur="500"/>
                                        <p:tgtEl>
                                          <p:spTgt spid="2048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483">
                                            <p:txEl>
                                              <p:pRg st="6" end="6"/>
                                            </p:txEl>
                                          </p:spTgt>
                                        </p:tgtEl>
                                        <p:attrNameLst>
                                          <p:attrName>style.visibility</p:attrName>
                                        </p:attrNameLst>
                                      </p:cBhvr>
                                      <p:to>
                                        <p:strVal val="visible"/>
                                      </p:to>
                                    </p:set>
                                    <p:animEffect transition="in" filter="wipe(up)">
                                      <p:cBhvr>
                                        <p:cTn id="4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81000"/>
            <a:ext cx="8077200" cy="24384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12.   Mistaking  “taking them to church”  for   “bringing them up in the nurture and admonition of the Lord”</a:t>
            </a:r>
            <a:endParaRPr lang="en-US" sz="3600" dirty="0">
              <a:solidFill>
                <a:schemeClr val="bg1"/>
              </a:solidFill>
              <a:latin typeface="Tahoma" pitchFamily="34" charset="0"/>
            </a:endParaRPr>
          </a:p>
        </p:txBody>
      </p:sp>
      <p:sp>
        <p:nvSpPr>
          <p:cNvPr id="23555" name="Rectangle 3"/>
          <p:cNvSpPr>
            <a:spLocks noGrp="1" noChangeArrowheads="1"/>
          </p:cNvSpPr>
          <p:nvPr>
            <p:ph type="body" idx="1"/>
          </p:nvPr>
        </p:nvSpPr>
        <p:spPr>
          <a:xfrm>
            <a:off x="381000" y="3124200"/>
            <a:ext cx="8458200" cy="3429000"/>
          </a:xfrm>
        </p:spPr>
        <p:txBody>
          <a:bodyPr/>
          <a:lstStyle/>
          <a:p>
            <a:r>
              <a:rPr lang="en-US" sz="2800" b="1" dirty="0">
                <a:latin typeface="Arial" charset="0"/>
              </a:rPr>
              <a:t>Eph. 6.4</a:t>
            </a:r>
            <a:endParaRPr lang="en-US" sz="2400" b="1" dirty="0">
              <a:latin typeface="Arial" charset="0"/>
            </a:endParaRPr>
          </a:p>
          <a:p>
            <a:r>
              <a:rPr lang="en-US" sz="2800" b="1" dirty="0">
                <a:latin typeface="Arial" charset="0"/>
              </a:rPr>
              <a:t>Deut. 6.7  </a:t>
            </a:r>
            <a:endParaRPr lang="en-US" sz="2800" b="1" dirty="0">
              <a:solidFill>
                <a:srgbClr val="7030A0"/>
              </a:solidFill>
              <a:latin typeface="Arial" charset="0"/>
            </a:endParaRPr>
          </a:p>
          <a:p>
            <a:pPr lvl="1">
              <a:buNone/>
            </a:pPr>
            <a:r>
              <a:rPr lang="en-US" b="1" dirty="0">
                <a:solidFill>
                  <a:srgbClr val="7030A0"/>
                </a:solidFill>
                <a:latin typeface="Arial" charset="0"/>
              </a:rPr>
              <a:t>“</a:t>
            </a:r>
            <a:r>
              <a:rPr lang="en-US" b="1" dirty="0">
                <a:solidFill>
                  <a:schemeClr val="accent2">
                    <a:lumMod val="75000"/>
                  </a:schemeClr>
                </a:solidFill>
                <a:latin typeface="Arial" charset="0"/>
              </a:rPr>
              <a:t>You shall teach them diligently to your sons and shall talk of them when you sit in your house and when you walk by the way and when you lie down and when you rise up”</a:t>
            </a:r>
            <a:endParaRPr lang="en-US" sz="2400" b="1" dirty="0">
              <a:solidFill>
                <a:schemeClr val="accent2">
                  <a:lumMod val="75000"/>
                </a:schemeClr>
              </a:solidFill>
              <a:latin typeface="Arial" charset="0"/>
            </a:endParaRPr>
          </a:p>
        </p:txBody>
      </p:sp>
    </p:spTree>
    <p:extLst>
      <p:ext uri="{BB962C8B-B14F-4D97-AF65-F5344CB8AC3E}">
        <p14:creationId xmlns:p14="http://schemas.microsoft.com/office/powerpoint/2010/main" val="1157056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up)">
                                      <p:cBhvr>
                                        <p:cTn id="12" dur="500"/>
                                        <p:tgtEl>
                                          <p:spTgt spid="23555">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wipe(up)">
                                      <p:cBhvr>
                                        <p:cTn id="15"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18288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13.  thinking “if we don’t allow this, they might rebel and leave the church”</a:t>
            </a:r>
            <a:endParaRPr lang="en-US" sz="3600" dirty="0">
              <a:solidFill>
                <a:schemeClr val="bg1"/>
              </a:solidFill>
              <a:latin typeface="Tahoma" pitchFamily="34" charset="0"/>
            </a:endParaRPr>
          </a:p>
        </p:txBody>
      </p:sp>
      <p:sp>
        <p:nvSpPr>
          <p:cNvPr id="24579" name="Rectangle 3"/>
          <p:cNvSpPr>
            <a:spLocks noGrp="1" noChangeArrowheads="1"/>
          </p:cNvSpPr>
          <p:nvPr>
            <p:ph type="body" idx="1"/>
          </p:nvPr>
        </p:nvSpPr>
        <p:spPr>
          <a:xfrm>
            <a:off x="381000" y="2590800"/>
            <a:ext cx="8534400" cy="3810000"/>
          </a:xfrm>
        </p:spPr>
        <p:txBody>
          <a:bodyPr/>
          <a:lstStyle/>
          <a:p>
            <a:r>
              <a:rPr lang="en-US" sz="3600" b="1" dirty="0">
                <a:latin typeface="Arial" charset="0"/>
              </a:rPr>
              <a:t>what good is being “in church” if they aren’t in the Lord?   </a:t>
            </a:r>
            <a:r>
              <a:rPr lang="en-US" sz="3600" b="1" dirty="0">
                <a:solidFill>
                  <a:schemeClr val="accent2">
                    <a:lumMod val="75000"/>
                  </a:schemeClr>
                </a:solidFill>
                <a:latin typeface="Arial" charset="0"/>
              </a:rPr>
              <a:t>-Rev.3.14ff </a:t>
            </a:r>
          </a:p>
          <a:p>
            <a:r>
              <a:rPr lang="en-US" sz="3600" b="1" dirty="0">
                <a:solidFill>
                  <a:srgbClr val="C00000"/>
                </a:solidFill>
                <a:latin typeface="Arial" charset="0"/>
              </a:rPr>
              <a:t>“do you not know that friendship with the world is hostility toward God?”                               </a:t>
            </a:r>
            <a:r>
              <a:rPr lang="en-US" sz="3600" b="1" dirty="0">
                <a:solidFill>
                  <a:schemeClr val="accent2">
                    <a:lumMod val="75000"/>
                  </a:schemeClr>
                </a:solidFill>
                <a:latin typeface="Arial" charset="0"/>
              </a:rPr>
              <a:t>-James 4.4</a:t>
            </a:r>
          </a:p>
          <a:p>
            <a:r>
              <a:rPr lang="en-US" sz="3600" b="1" i="1" dirty="0">
                <a:solidFill>
                  <a:schemeClr val="accent2">
                    <a:lumMod val="75000"/>
                  </a:schemeClr>
                </a:solidFill>
                <a:latin typeface="Arial" charset="0"/>
              </a:rPr>
              <a:t>entertainment? attire? interests?</a:t>
            </a:r>
            <a:r>
              <a:rPr lang="en-US" sz="3600" b="1" dirty="0">
                <a:solidFill>
                  <a:schemeClr val="accent2">
                    <a:lumMod val="75000"/>
                  </a:schemeClr>
                </a:solidFill>
                <a:latin typeface="Arial" charset="0"/>
              </a:rPr>
              <a:t>  </a:t>
            </a:r>
          </a:p>
          <a:p>
            <a:r>
              <a:rPr lang="en-US" sz="3600" b="1" i="1" dirty="0">
                <a:solidFill>
                  <a:schemeClr val="accent2">
                    <a:lumMod val="75000"/>
                  </a:schemeClr>
                </a:solidFill>
                <a:latin typeface="Arial" charset="0"/>
              </a:rPr>
              <a:t>And start training EARLY</a:t>
            </a:r>
            <a:endParaRPr lang="en-US" sz="3600" b="1" dirty="0">
              <a:solidFill>
                <a:schemeClr val="accent2">
                  <a:lumMod val="75000"/>
                </a:schemeClr>
              </a:solidFill>
              <a:latin typeface="Arial" charset="0"/>
            </a:endParaRPr>
          </a:p>
        </p:txBody>
      </p:sp>
    </p:spTree>
    <p:extLst>
      <p:ext uri="{BB962C8B-B14F-4D97-AF65-F5344CB8AC3E}">
        <p14:creationId xmlns:p14="http://schemas.microsoft.com/office/powerpoint/2010/main" val="1346665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up)">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up)">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up)">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382000" cy="609600"/>
          </a:xfrm>
        </p:spPr>
        <p:txBody>
          <a:bodyPr/>
          <a:lstStyle/>
          <a:p>
            <a:r>
              <a:rPr lang="en-US" altLang="en-US" dirty="0">
                <a:solidFill>
                  <a:schemeClr val="bg1"/>
                </a:solidFill>
                <a:latin typeface="Arial" panose="020B0604020202020204" pitchFamily="34" charset="0"/>
                <a:cs typeface="Arial" panose="020B0604020202020204" pitchFamily="34" charset="0"/>
              </a:rPr>
              <a:t>clothing choices: </a:t>
            </a:r>
          </a:p>
        </p:txBody>
      </p:sp>
      <p:sp>
        <p:nvSpPr>
          <p:cNvPr id="19459" name="Rectangle 3"/>
          <p:cNvSpPr>
            <a:spLocks noGrp="1" noChangeArrowheads="1"/>
          </p:cNvSpPr>
          <p:nvPr>
            <p:ph type="body" idx="1"/>
          </p:nvPr>
        </p:nvSpPr>
        <p:spPr>
          <a:xfrm>
            <a:off x="0" y="1524000"/>
            <a:ext cx="8686800" cy="4800600"/>
          </a:xfrm>
        </p:spPr>
        <p:txBody>
          <a:bodyPr/>
          <a:lstStyle/>
          <a:p>
            <a:pPr marL="0" indent="0">
              <a:buNone/>
            </a:pPr>
            <a:r>
              <a:rPr lang="en-US" altLang="en-US" sz="4400" b="1" dirty="0">
                <a:latin typeface="Calibri" panose="020F0502020204030204" pitchFamily="34" charset="0"/>
                <a:cs typeface="Arial" panose="020B0604020202020204" pitchFamily="34" charset="0"/>
              </a:rPr>
              <a:t>Gen. 3</a:t>
            </a:r>
          </a:p>
          <a:p>
            <a:pPr marL="0" indent="0">
              <a:buNone/>
            </a:pPr>
            <a:r>
              <a:rPr lang="en-US" altLang="en-US" sz="4400" b="1" dirty="0">
                <a:latin typeface="Calibri" panose="020F0502020204030204" pitchFamily="34" charset="0"/>
                <a:cs typeface="Arial" panose="020B0604020202020204" pitchFamily="34" charset="0"/>
              </a:rPr>
              <a:t>Ex. 28:42</a:t>
            </a:r>
          </a:p>
          <a:p>
            <a:pPr marL="0" indent="0">
              <a:buNone/>
            </a:pPr>
            <a:r>
              <a:rPr lang="en-US" altLang="en-US" sz="4400" b="1" dirty="0">
                <a:latin typeface="Calibri" panose="020F0502020204030204" pitchFamily="34" charset="0"/>
                <a:cs typeface="Arial" panose="020B0604020202020204" pitchFamily="34" charset="0"/>
              </a:rPr>
              <a:t>1 Tm. 2:9</a:t>
            </a:r>
          </a:p>
          <a:p>
            <a:pPr marL="0" indent="0">
              <a:buNone/>
            </a:pPr>
            <a:r>
              <a:rPr lang="en-US" altLang="en-US" sz="4400" b="1" dirty="0">
                <a:latin typeface="Calibri" panose="020F0502020204030204" pitchFamily="34" charset="0"/>
                <a:cs typeface="Arial" panose="020B0604020202020204" pitchFamily="34" charset="0"/>
              </a:rPr>
              <a:t>Jn. 21.7</a:t>
            </a:r>
          </a:p>
          <a:p>
            <a:pPr marL="0" indent="0">
              <a:buNone/>
            </a:pPr>
            <a:r>
              <a:rPr lang="en-US" altLang="en-US" sz="4400" b="1" dirty="0">
                <a:latin typeface="Calibri" panose="020F0502020204030204" pitchFamily="34" charset="0"/>
                <a:cs typeface="Arial" panose="020B0604020202020204" pitchFamily="34" charset="0"/>
              </a:rPr>
              <a:t>Pr. 7.10</a:t>
            </a:r>
          </a:p>
          <a:p>
            <a:pPr marL="0" indent="0">
              <a:buNone/>
            </a:pPr>
            <a:r>
              <a:rPr lang="en-US" altLang="en-US" sz="4400" b="1" dirty="0">
                <a:latin typeface="Calibri" panose="020F0502020204030204" pitchFamily="34" charset="0"/>
                <a:cs typeface="Arial" panose="020B0604020202020204" pitchFamily="34" charset="0"/>
              </a:rPr>
              <a:t>1 </a:t>
            </a:r>
            <a:r>
              <a:rPr lang="en-US" altLang="en-US" sz="4400" b="1" dirty="0" err="1">
                <a:latin typeface="Calibri" panose="020F0502020204030204" pitchFamily="34" charset="0"/>
                <a:cs typeface="Arial" panose="020B0604020202020204" pitchFamily="34" charset="0"/>
              </a:rPr>
              <a:t>Ptr</a:t>
            </a:r>
            <a:r>
              <a:rPr lang="en-US" altLang="en-US" sz="4400" b="1" dirty="0">
                <a:latin typeface="Calibri" panose="020F0502020204030204" pitchFamily="34" charset="0"/>
                <a:cs typeface="Arial" panose="020B0604020202020204" pitchFamily="34" charset="0"/>
              </a:rPr>
              <a:t>. 3.3</a:t>
            </a:r>
          </a:p>
        </p:txBody>
      </p:sp>
      <p:pic>
        <p:nvPicPr>
          <p:cNvPr id="10" name="Picture 1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5566563" y="1066800"/>
            <a:ext cx="3806039" cy="30480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3000"/>
                    </a14:imgEffect>
                  </a14:imgLayer>
                </a14:imgProps>
              </a:ext>
              <a:ext uri="{28A0092B-C50C-407E-A947-70E740481C1C}">
                <a14:useLocalDpi xmlns:a14="http://schemas.microsoft.com/office/drawing/2010/main" val="0"/>
              </a:ext>
            </a:extLst>
          </a:blip>
          <a:srcRect/>
          <a:stretch>
            <a:fillRect/>
          </a:stretch>
        </p:blipFill>
        <p:spPr bwMode="auto">
          <a:xfrm>
            <a:off x="2590800" y="966716"/>
            <a:ext cx="3505200" cy="35052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Rectangle 2"/>
          <p:cNvSpPr txBox="1">
            <a:spLocks noChangeArrowheads="1"/>
          </p:cNvSpPr>
          <p:nvPr/>
        </p:nvSpPr>
        <p:spPr bwMode="auto">
          <a:xfrm>
            <a:off x="0" y="0"/>
            <a:ext cx="9144000" cy="914400"/>
          </a:xfrm>
          <a:prstGeom prst="rect">
            <a:avLst/>
          </a:prstGeom>
          <a:solidFill>
            <a:srgbClr val="002060"/>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lgn="l"/>
            <a:r>
              <a:rPr lang="en-US" sz="3600" b="1" kern="0" dirty="0">
                <a:solidFill>
                  <a:schemeClr val="bg1"/>
                </a:solidFill>
                <a:latin typeface="Tahoma" pitchFamily="34" charset="0"/>
              </a:rPr>
              <a:t>clothing choices…</a:t>
            </a:r>
            <a:endParaRPr lang="en-US" sz="3600" kern="0" dirty="0">
              <a:solidFill>
                <a:schemeClr val="bg1"/>
              </a:solidFill>
              <a:latin typeface="Tahoma" pitchFamily="34" charset="0"/>
            </a:endParaRPr>
          </a:p>
        </p:txBody>
      </p:sp>
      <p:pic>
        <p:nvPicPr>
          <p:cNvPr id="11" name="Picture 15"/>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6000"/>
                    </a14:imgEffect>
                    <a14:imgEffect>
                      <a14:brightnessContrast bright="28000" contrast="23000"/>
                    </a14:imgEffect>
                  </a14:imgLayer>
                </a14:imgProps>
              </a:ext>
              <a:ext uri="{28A0092B-C50C-407E-A947-70E740481C1C}">
                <a14:useLocalDpi xmlns:a14="http://schemas.microsoft.com/office/drawing/2010/main" val="0"/>
              </a:ext>
            </a:extLst>
          </a:blip>
          <a:srcRect/>
          <a:stretch>
            <a:fillRect/>
          </a:stretch>
        </p:blipFill>
        <p:spPr bwMode="auto">
          <a:xfrm>
            <a:off x="6185227" y="4284260"/>
            <a:ext cx="2882575" cy="215748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2" descr="Image result for privacy fence swimming p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3396" y="4284259"/>
            <a:ext cx="3233757" cy="215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1409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Homes</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(like houses)</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need</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work</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&amp;</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 maintenance</a:t>
            </a:r>
            <a:endParaRPr lang="en-US" sz="7200" b="1" dirty="0">
              <a:latin typeface="Caladea" panose="02040503050406030204" pitchFamily="18" charset="0"/>
            </a:endParaRPr>
          </a:p>
        </p:txBody>
      </p:sp>
    </p:spTree>
    <p:extLst>
      <p:ext uri="{BB962C8B-B14F-4D97-AF65-F5344CB8AC3E}">
        <p14:creationId xmlns:p14="http://schemas.microsoft.com/office/powerpoint/2010/main" val="3905213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1847" y="1066800"/>
            <a:ext cx="4997355" cy="5638800"/>
          </a:xfrm>
        </p:spPr>
        <p:txBody>
          <a:bodyPr/>
          <a:lstStyle/>
          <a:p>
            <a:pPr>
              <a:lnSpc>
                <a:spcPct val="90000"/>
              </a:lnSpc>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exposed             cleavage?</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exposed                 undergarments?</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tight pants?</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tight tops?</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high slits?</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bare midriff?</a:t>
            </a:r>
          </a:p>
          <a:p>
            <a:pPr>
              <a:buFont typeface="Courier New" panose="02070309020205020404" pitchFamily="49" charset="0"/>
              <a:buChar char="o"/>
            </a:pPr>
            <a:r>
              <a:rPr lang="en-US" altLang="en-US" sz="3600" b="1" i="1" dirty="0">
                <a:latin typeface="Calibri" panose="020F0502020204030204" pitchFamily="34" charset="0"/>
                <a:cs typeface="Arial" panose="020B0604020202020204" pitchFamily="34" charset="0"/>
              </a:rPr>
              <a:t>bare thighs?</a:t>
            </a:r>
          </a:p>
        </p:txBody>
      </p:sp>
      <p:pic>
        <p:nvPicPr>
          <p:cNvPr id="20484"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4876800" y="2362201"/>
            <a:ext cx="2693158" cy="269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3810000" y="1752601"/>
            <a:ext cx="5163972" cy="361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0" y="0"/>
            <a:ext cx="9144000" cy="914400"/>
          </a:xfrm>
          <a:prstGeom prst="rect">
            <a:avLst/>
          </a:prstGeom>
          <a:solidFill>
            <a:srgbClr val="002060"/>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lgn="l"/>
            <a:r>
              <a:rPr lang="en-US" sz="3600" b="1" kern="0" dirty="0">
                <a:solidFill>
                  <a:schemeClr val="bg1"/>
                </a:solidFill>
                <a:latin typeface="Tahoma" pitchFamily="34" charset="0"/>
              </a:rPr>
              <a:t>clothing choices…</a:t>
            </a:r>
            <a:endParaRPr lang="en-US" sz="3600" kern="0" dirty="0">
              <a:solidFill>
                <a:schemeClr val="bg1"/>
              </a:solidFill>
              <a:latin typeface="Tahoma" pitchFamily="34" charset="0"/>
            </a:endParaRPr>
          </a:p>
        </p:txBody>
      </p:sp>
    </p:spTree>
    <p:extLst>
      <p:ext uri="{BB962C8B-B14F-4D97-AF65-F5344CB8AC3E}">
        <p14:creationId xmlns:p14="http://schemas.microsoft.com/office/powerpoint/2010/main" val="284022297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fade">
                                      <p:cBhvr>
                                        <p:cTn id="1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12954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14.  assuming cultural norms :    “terrible 2’s”  &gt;  “rebellious teens”</a:t>
            </a:r>
            <a:endParaRPr lang="en-US" sz="3600" dirty="0">
              <a:solidFill>
                <a:schemeClr val="bg1"/>
              </a:solidFill>
              <a:latin typeface="Tahoma" pitchFamily="34" charset="0"/>
            </a:endParaRPr>
          </a:p>
        </p:txBody>
      </p:sp>
      <p:sp>
        <p:nvSpPr>
          <p:cNvPr id="24579" name="Rectangle 3"/>
          <p:cNvSpPr>
            <a:spLocks noGrp="1" noChangeArrowheads="1"/>
          </p:cNvSpPr>
          <p:nvPr>
            <p:ph type="body" idx="1"/>
          </p:nvPr>
        </p:nvSpPr>
        <p:spPr>
          <a:xfrm>
            <a:off x="152400" y="1828800"/>
            <a:ext cx="8991600" cy="5029200"/>
          </a:xfrm>
        </p:spPr>
        <p:txBody>
          <a:bodyPr/>
          <a:lstStyle/>
          <a:p>
            <a:r>
              <a:rPr lang="en-US" sz="3400" b="1" dirty="0">
                <a:latin typeface="Arial" charset="0"/>
              </a:rPr>
              <a:t>culturally common: &gt;rebellious teens</a:t>
            </a:r>
          </a:p>
          <a:p>
            <a:r>
              <a:rPr lang="en-US" sz="3400" b="1" dirty="0">
                <a:latin typeface="Arial" charset="0"/>
              </a:rPr>
              <a:t>also common:          &gt;ungodly adults</a:t>
            </a:r>
          </a:p>
          <a:p>
            <a:r>
              <a:rPr lang="en-US" sz="3400" b="1" dirty="0">
                <a:latin typeface="Arial" charset="0"/>
              </a:rPr>
              <a:t>Josiah     </a:t>
            </a:r>
            <a:r>
              <a:rPr lang="en-US" sz="3400" b="1" dirty="0">
                <a:solidFill>
                  <a:schemeClr val="accent2">
                    <a:lumMod val="75000"/>
                  </a:schemeClr>
                </a:solidFill>
                <a:latin typeface="Arial" charset="0"/>
              </a:rPr>
              <a:t>2 Chron. 34.1-3  </a:t>
            </a:r>
          </a:p>
          <a:p>
            <a:r>
              <a:rPr lang="en-US" sz="3400" b="1" dirty="0">
                <a:latin typeface="Arial" charset="0"/>
              </a:rPr>
              <a:t>Timothy</a:t>
            </a:r>
            <a:r>
              <a:rPr lang="en-US" sz="3400" b="1" dirty="0">
                <a:solidFill>
                  <a:schemeClr val="accent2"/>
                </a:solidFill>
                <a:latin typeface="Arial" charset="0"/>
              </a:rPr>
              <a:t>  </a:t>
            </a:r>
            <a:r>
              <a:rPr lang="en-US" sz="3400" b="1" dirty="0">
                <a:solidFill>
                  <a:schemeClr val="accent2">
                    <a:lumMod val="75000"/>
                  </a:schemeClr>
                </a:solidFill>
                <a:latin typeface="Arial" charset="0"/>
              </a:rPr>
              <a:t>Acts 16:1-3 / cf. 1Tim.4.12 </a:t>
            </a:r>
          </a:p>
          <a:p>
            <a:r>
              <a:rPr lang="en-US" sz="3400" b="1" dirty="0">
                <a:solidFill>
                  <a:schemeClr val="accent2">
                    <a:lumMod val="75000"/>
                  </a:schemeClr>
                </a:solidFill>
                <a:latin typeface="Arial" charset="0"/>
              </a:rPr>
              <a:t>Note: wise parenting &amp; the       consideration of “trajectory”                                                [</a:t>
            </a:r>
            <a:r>
              <a:rPr lang="en-US" sz="3400" b="1" dirty="0" err="1">
                <a:solidFill>
                  <a:schemeClr val="accent2">
                    <a:lumMod val="75000"/>
                  </a:schemeClr>
                </a:solidFill>
                <a:latin typeface="Arial" charset="0"/>
              </a:rPr>
              <a:t>cf</a:t>
            </a:r>
            <a:r>
              <a:rPr lang="en-US" sz="3400" b="1" dirty="0">
                <a:solidFill>
                  <a:schemeClr val="accent2">
                    <a:lumMod val="75000"/>
                  </a:schemeClr>
                </a:solidFill>
                <a:latin typeface="Arial" charset="0"/>
              </a:rPr>
              <a:t>: </a:t>
            </a:r>
            <a:r>
              <a:rPr lang="en-US" sz="3400" b="1" dirty="0" err="1">
                <a:solidFill>
                  <a:schemeClr val="accent2">
                    <a:lumMod val="75000"/>
                  </a:schemeClr>
                </a:solidFill>
                <a:latin typeface="Arial" charset="0"/>
              </a:rPr>
              <a:t>Jonadab</a:t>
            </a:r>
            <a:r>
              <a:rPr lang="en-US" sz="3400" b="1" dirty="0">
                <a:solidFill>
                  <a:schemeClr val="accent2">
                    <a:lumMod val="75000"/>
                  </a:schemeClr>
                </a:solidFill>
                <a:latin typeface="Arial" charset="0"/>
              </a:rPr>
              <a:t> in Jer.35 / Lot in Gn.13]</a:t>
            </a:r>
          </a:p>
          <a:p>
            <a:r>
              <a:rPr lang="en-US" sz="3400" b="1" u="sng" dirty="0">
                <a:latin typeface="Arial" charset="0"/>
              </a:rPr>
              <a:t>Expect   Train   Guide</a:t>
            </a:r>
            <a:r>
              <a:rPr lang="en-US" sz="3400" b="1" dirty="0">
                <a:latin typeface="Arial" charset="0"/>
              </a:rPr>
              <a:t>           </a:t>
            </a:r>
            <a:r>
              <a:rPr lang="en-US" sz="3400" b="1" dirty="0">
                <a:solidFill>
                  <a:schemeClr val="accent2">
                    <a:lumMod val="75000"/>
                  </a:schemeClr>
                </a:solidFill>
                <a:latin typeface="Arial" charset="0"/>
              </a:rPr>
              <a:t>Eccl.12.1</a:t>
            </a:r>
          </a:p>
        </p:txBody>
      </p:sp>
    </p:spTree>
    <p:extLst>
      <p:ext uri="{BB962C8B-B14F-4D97-AF65-F5344CB8AC3E}">
        <p14:creationId xmlns:p14="http://schemas.microsoft.com/office/powerpoint/2010/main" val="372560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up)">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up)">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up)">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wipe(up)">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wipe(up)">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01000" cy="16002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15.   Going into defense mode when our children are wrong</a:t>
            </a:r>
            <a:endParaRPr lang="en-US" sz="3600" dirty="0">
              <a:solidFill>
                <a:schemeClr val="bg1"/>
              </a:solidFill>
              <a:latin typeface="Tahoma" pitchFamily="34" charset="0"/>
            </a:endParaRPr>
          </a:p>
        </p:txBody>
      </p:sp>
      <p:sp>
        <p:nvSpPr>
          <p:cNvPr id="25603" name="Rectangle 3"/>
          <p:cNvSpPr>
            <a:spLocks noGrp="1" noChangeArrowheads="1"/>
          </p:cNvSpPr>
          <p:nvPr>
            <p:ph type="body" idx="1"/>
          </p:nvPr>
        </p:nvSpPr>
        <p:spPr>
          <a:xfrm>
            <a:off x="381000" y="2209800"/>
            <a:ext cx="8763000" cy="4648200"/>
          </a:xfrm>
        </p:spPr>
        <p:txBody>
          <a:bodyPr/>
          <a:lstStyle/>
          <a:p>
            <a:r>
              <a:rPr lang="en-US" b="1" dirty="0">
                <a:latin typeface="Arial" charset="0"/>
              </a:rPr>
              <a:t>Defending</a:t>
            </a:r>
          </a:p>
          <a:p>
            <a:r>
              <a:rPr lang="en-US" b="1" dirty="0">
                <a:latin typeface="Arial" charset="0"/>
              </a:rPr>
              <a:t>Denying</a:t>
            </a:r>
          </a:p>
          <a:p>
            <a:r>
              <a:rPr lang="en-US" b="1" dirty="0">
                <a:latin typeface="Arial" charset="0"/>
              </a:rPr>
              <a:t>Redirecting blame </a:t>
            </a:r>
          </a:p>
          <a:p>
            <a:r>
              <a:rPr lang="en-US" b="1" dirty="0">
                <a:solidFill>
                  <a:schemeClr val="accent2">
                    <a:lumMod val="75000"/>
                  </a:schemeClr>
                </a:solidFill>
                <a:latin typeface="Arial" charset="0"/>
              </a:rPr>
              <a:t>1Tim.5.21 “without partiality”</a:t>
            </a:r>
          </a:p>
          <a:p>
            <a:r>
              <a:rPr lang="en-US" b="1" dirty="0">
                <a:solidFill>
                  <a:schemeClr val="accent2">
                    <a:lumMod val="75000"/>
                  </a:schemeClr>
                </a:solidFill>
                <a:latin typeface="Arial" charset="0"/>
              </a:rPr>
              <a:t>Isaiah 5.20 “woe to them that call evil good, and good evil”</a:t>
            </a:r>
          </a:p>
          <a:p>
            <a:r>
              <a:rPr lang="en-US" b="1" i="1" dirty="0">
                <a:latin typeface="Arial" charset="0"/>
              </a:rPr>
              <a:t>If you start a pattern of bailing out, don’t be surprised it they come to expect it.</a:t>
            </a:r>
          </a:p>
          <a:p>
            <a:endParaRPr lang="en-US" sz="2400" b="1" i="1" dirty="0">
              <a:latin typeface="Arial" charset="0"/>
            </a:endParaRPr>
          </a:p>
          <a:p>
            <a:endParaRPr lang="en-US" sz="2400" i="1" dirty="0">
              <a:latin typeface="Arial" charset="0"/>
            </a:endParaRPr>
          </a:p>
        </p:txBody>
      </p:sp>
    </p:spTree>
    <p:extLst>
      <p:ext uri="{BB962C8B-B14F-4D97-AF65-F5344CB8AC3E}">
        <p14:creationId xmlns:p14="http://schemas.microsoft.com/office/powerpoint/2010/main" val="1199264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u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up)">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up)">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up)">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up)">
                                      <p:cBhvr>
                                        <p:cTn id="32"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01000" cy="16002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16.   Failing to train humility</a:t>
            </a:r>
            <a:endParaRPr lang="en-US" sz="3600" dirty="0">
              <a:solidFill>
                <a:schemeClr val="bg1"/>
              </a:solidFill>
              <a:latin typeface="Tahoma" pitchFamily="34" charset="0"/>
            </a:endParaRPr>
          </a:p>
        </p:txBody>
      </p:sp>
      <p:sp>
        <p:nvSpPr>
          <p:cNvPr id="25603" name="Rectangle 3"/>
          <p:cNvSpPr>
            <a:spLocks noGrp="1" noChangeArrowheads="1"/>
          </p:cNvSpPr>
          <p:nvPr>
            <p:ph type="body" idx="1"/>
          </p:nvPr>
        </p:nvSpPr>
        <p:spPr>
          <a:xfrm>
            <a:off x="381000" y="2209800"/>
            <a:ext cx="8763000" cy="4648200"/>
          </a:xfrm>
        </p:spPr>
        <p:txBody>
          <a:bodyPr/>
          <a:lstStyle/>
          <a:p>
            <a:r>
              <a:rPr lang="en-US" b="1" dirty="0">
                <a:latin typeface="Arial" charset="0"/>
              </a:rPr>
              <a:t>Proverbs 6  (first abomination)</a:t>
            </a:r>
          </a:p>
          <a:p>
            <a:r>
              <a:rPr lang="en-US" b="1" dirty="0">
                <a:solidFill>
                  <a:schemeClr val="accent2">
                    <a:lumMod val="75000"/>
                  </a:schemeClr>
                </a:solidFill>
                <a:latin typeface="Arial" charset="0"/>
              </a:rPr>
              <a:t>being aware of a culture that celebrates youth and lacks respect for its elders</a:t>
            </a:r>
          </a:p>
          <a:p>
            <a:r>
              <a:rPr lang="en-US" b="1" i="1" dirty="0">
                <a:latin typeface="Arial" charset="0"/>
              </a:rPr>
              <a:t>The fool test (prov.)</a:t>
            </a:r>
            <a:endParaRPr lang="en-US" sz="2400" i="1" dirty="0">
              <a:latin typeface="Arial" charset="0"/>
            </a:endParaRPr>
          </a:p>
        </p:txBody>
      </p:sp>
    </p:spTree>
    <p:extLst>
      <p:ext uri="{BB962C8B-B14F-4D97-AF65-F5344CB8AC3E}">
        <p14:creationId xmlns:p14="http://schemas.microsoft.com/office/powerpoint/2010/main" val="1785534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u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up)">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76200"/>
            <a:ext cx="8610600" cy="15240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algn="l"/>
            <a:r>
              <a:rPr lang="en-US" sz="3600" b="1" dirty="0">
                <a:solidFill>
                  <a:schemeClr val="bg1"/>
                </a:solidFill>
                <a:latin typeface="Tahoma" pitchFamily="34" charset="0"/>
              </a:rPr>
              <a:t>17.   Focusing on home income ($) over home outcome (the children)</a:t>
            </a:r>
            <a:endParaRPr lang="en-US" sz="3600" dirty="0">
              <a:solidFill>
                <a:schemeClr val="bg1"/>
              </a:solidFill>
              <a:latin typeface="Tahoma" pitchFamily="34" charset="0"/>
            </a:endParaRPr>
          </a:p>
        </p:txBody>
      </p:sp>
      <p:sp>
        <p:nvSpPr>
          <p:cNvPr id="25603" name="Rectangle 3"/>
          <p:cNvSpPr>
            <a:spLocks noGrp="1" noChangeArrowheads="1"/>
          </p:cNvSpPr>
          <p:nvPr>
            <p:ph type="body" idx="1"/>
          </p:nvPr>
        </p:nvSpPr>
        <p:spPr>
          <a:xfrm>
            <a:off x="0" y="1828800"/>
            <a:ext cx="9144000" cy="5029200"/>
          </a:xfrm>
        </p:spPr>
        <p:txBody>
          <a:bodyPr/>
          <a:lstStyle/>
          <a:p>
            <a:r>
              <a:rPr lang="en-US" sz="2800" b="1" dirty="0">
                <a:solidFill>
                  <a:schemeClr val="accent2">
                    <a:lumMod val="75000"/>
                  </a:schemeClr>
                </a:solidFill>
                <a:latin typeface="Arial" charset="0"/>
              </a:rPr>
              <a:t>“Better is a little with the fear of the Lord           than great treasure and turmoil with it.                       Better is a dish of vegetables where love is                  than a fattened ox served with hatred”    </a:t>
            </a:r>
            <a:r>
              <a:rPr lang="en-US" sz="2800" b="1" dirty="0" err="1">
                <a:latin typeface="Arial" pitchFamily="34" charset="0"/>
                <a:cs typeface="Arial" pitchFamily="34" charset="0"/>
              </a:rPr>
              <a:t>Prv</a:t>
            </a:r>
            <a:r>
              <a:rPr lang="en-US" sz="2800" b="1" dirty="0">
                <a:latin typeface="Arial" pitchFamily="34" charset="0"/>
                <a:cs typeface="Arial" pitchFamily="34" charset="0"/>
              </a:rPr>
              <a:t>. 15.17</a:t>
            </a:r>
          </a:p>
          <a:p>
            <a:r>
              <a:rPr lang="en-US" sz="2800" b="1" i="1" dirty="0">
                <a:latin typeface="Arial" pitchFamily="34" charset="0"/>
                <a:cs typeface="Arial" pitchFamily="34" charset="0"/>
              </a:rPr>
              <a:t>the home, not the house / the family, not the stuff</a:t>
            </a:r>
          </a:p>
          <a:p>
            <a:r>
              <a:rPr lang="en-US" sz="2800" b="1" dirty="0">
                <a:latin typeface="Arial" charset="0"/>
              </a:rPr>
              <a:t>Do our homes reflect scriptural priorities?                   Or cultural priorities?               	</a:t>
            </a:r>
            <a:r>
              <a:rPr lang="en-US" sz="2800" b="1" dirty="0">
                <a:solidFill>
                  <a:schemeClr val="accent2">
                    <a:lumMod val="75000"/>
                  </a:schemeClr>
                </a:solidFill>
                <a:latin typeface="Arial" charset="0"/>
              </a:rPr>
              <a:t>      </a:t>
            </a:r>
            <a:r>
              <a:rPr lang="en-US" sz="2800" b="1" i="1" u="sng" dirty="0">
                <a:solidFill>
                  <a:schemeClr val="accent2">
                    <a:lumMod val="75000"/>
                  </a:schemeClr>
                </a:solidFill>
                <a:latin typeface="Arial" charset="0"/>
              </a:rPr>
              <a:t>older women: </a:t>
            </a:r>
            <a:r>
              <a:rPr lang="en-US" sz="2800" b="1" dirty="0">
                <a:solidFill>
                  <a:schemeClr val="accent2">
                    <a:lumMod val="75000"/>
                  </a:schemeClr>
                </a:solidFill>
                <a:latin typeface="Arial" charset="0"/>
              </a:rPr>
              <a:t>“train the young women to love their husbands, to love their children, to be sober minded, chaste, workers at home, kind, being in subjection to their own husbands”                                </a:t>
            </a:r>
            <a:r>
              <a:rPr lang="en-US" sz="2800" b="1" dirty="0">
                <a:solidFill>
                  <a:srgbClr val="7030A0"/>
                </a:solidFill>
                <a:latin typeface="Arial" charset="0"/>
              </a:rPr>
              <a:t>         </a:t>
            </a:r>
            <a:r>
              <a:rPr lang="en-US" sz="2800" b="1" dirty="0">
                <a:latin typeface="Arial" charset="0"/>
              </a:rPr>
              <a:t>Titus 2:3-5</a:t>
            </a:r>
          </a:p>
        </p:txBody>
      </p:sp>
    </p:spTree>
    <p:extLst>
      <p:ext uri="{BB962C8B-B14F-4D97-AF65-F5344CB8AC3E}">
        <p14:creationId xmlns:p14="http://schemas.microsoft.com/office/powerpoint/2010/main" val="3590416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u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up)">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normAutofit/>
          </a:bodyPr>
          <a:lstStyle/>
          <a:p>
            <a:r>
              <a:rPr lang="en-US" sz="5400" dirty="0">
                <a:solidFill>
                  <a:schemeClr val="bg1"/>
                </a:solidFill>
                <a:latin typeface="Arial Black" pitchFamily="34" charset="0"/>
              </a:rPr>
              <a:t>1Tim.</a:t>
            </a:r>
            <a:br>
              <a:rPr lang="en-US" sz="5400" dirty="0">
                <a:solidFill>
                  <a:schemeClr val="bg1"/>
                </a:solidFill>
                <a:latin typeface="Arial Black" pitchFamily="34" charset="0"/>
              </a:rPr>
            </a:br>
            <a:r>
              <a:rPr lang="en-US" sz="5400" dirty="0">
                <a:solidFill>
                  <a:schemeClr val="bg1"/>
                </a:solidFill>
                <a:latin typeface="Arial Black" pitchFamily="34" charset="0"/>
              </a:rPr>
              <a:t>6:6-10</a:t>
            </a:r>
            <a:endParaRPr lang="en-US"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379553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81000"/>
            <a:ext cx="8153400" cy="1066800"/>
          </a:xfrm>
          <a:solidFill>
            <a:srgbClr val="C00000"/>
          </a:solidFill>
          <a:ln/>
          <a:effectLst>
            <a:outerShdw blurRad="165100" dist="241300" dir="2700000" algn="tl" rotWithShape="0">
              <a:prstClr val="black">
                <a:alpha val="54000"/>
              </a:prstClr>
            </a:outerShdw>
          </a:effectLst>
        </p:spPr>
        <p:style>
          <a:lnRef idx="0">
            <a:schemeClr val="accent4"/>
          </a:lnRef>
          <a:fillRef idx="3">
            <a:schemeClr val="accent4"/>
          </a:fillRef>
          <a:effectRef idx="3">
            <a:schemeClr val="accent4"/>
          </a:effectRef>
          <a:fontRef idx="minor">
            <a:schemeClr val="lt1"/>
          </a:fontRef>
        </p:style>
        <p:txBody>
          <a:bodyPr/>
          <a:lstStyle/>
          <a:p>
            <a:pPr algn="l"/>
            <a:r>
              <a:rPr lang="en-US" sz="3600" b="1" dirty="0">
                <a:solidFill>
                  <a:srgbClr val="FFFF00"/>
                </a:solidFill>
                <a:effectLst>
                  <a:outerShdw blurRad="38100" dist="38100" dir="2700000" algn="tl">
                    <a:srgbClr val="000000"/>
                  </a:outerShdw>
                </a:effectLst>
                <a:latin typeface="Tahoma" pitchFamily="34" charset="0"/>
              </a:rPr>
              <a:t>  </a:t>
            </a:r>
            <a:r>
              <a:rPr lang="en-US" sz="3600" b="1" dirty="0">
                <a:solidFill>
                  <a:schemeClr val="bg1"/>
                </a:solidFill>
                <a:effectLst>
                  <a:outerShdw blurRad="38100" dist="38100" dir="2700000" algn="tl">
                    <a:srgbClr val="000000"/>
                  </a:outerShdw>
                </a:effectLst>
                <a:latin typeface="Tahoma" pitchFamily="34" charset="0"/>
              </a:rPr>
              <a:t>18. underestimating threats</a:t>
            </a:r>
            <a:endParaRPr lang="en-US" sz="3600" dirty="0">
              <a:solidFill>
                <a:schemeClr val="bg1"/>
              </a:solidFill>
              <a:latin typeface="Tahoma" pitchFamily="34" charset="0"/>
            </a:endParaRPr>
          </a:p>
        </p:txBody>
      </p:sp>
      <p:sp>
        <p:nvSpPr>
          <p:cNvPr id="60419" name="Rectangle 3"/>
          <p:cNvSpPr>
            <a:spLocks noGrp="1" noChangeArrowheads="1"/>
          </p:cNvSpPr>
          <p:nvPr>
            <p:ph type="body" idx="1"/>
          </p:nvPr>
        </p:nvSpPr>
        <p:spPr>
          <a:xfrm>
            <a:off x="13855" y="1863436"/>
            <a:ext cx="9296400" cy="5029200"/>
          </a:xfrm>
          <a:solidFill>
            <a:schemeClr val="bg1"/>
          </a:solidFill>
        </p:spPr>
        <p:txBody>
          <a:bodyPr/>
          <a:lstStyle/>
          <a:p>
            <a:r>
              <a:rPr lang="en-US" b="1" dirty="0">
                <a:latin typeface="Arial Narrow" pitchFamily="34" charset="0"/>
              </a:rPr>
              <a:t>corruption from the entertainment media</a:t>
            </a:r>
          </a:p>
          <a:p>
            <a:r>
              <a:rPr lang="en-US" b="1" dirty="0">
                <a:latin typeface="Arial Narrow" pitchFamily="34" charset="0"/>
              </a:rPr>
              <a:t>corruption from the internet (pornography , etc.)</a:t>
            </a:r>
          </a:p>
          <a:p>
            <a:r>
              <a:rPr lang="en-US" b="1" dirty="0">
                <a:latin typeface="Arial Narrow" pitchFamily="34" charset="0"/>
              </a:rPr>
              <a:t>offenders / predators (old and young)</a:t>
            </a:r>
          </a:p>
          <a:p>
            <a:r>
              <a:rPr lang="en-US" b="1" dirty="0">
                <a:latin typeface="Arial Narrow" pitchFamily="34" charset="0"/>
              </a:rPr>
              <a:t>certain educational agendas                               	(relativism, promotion of homosexuality, evolution)</a:t>
            </a:r>
          </a:p>
          <a:p>
            <a:r>
              <a:rPr lang="en-US" b="1" dirty="0">
                <a:latin typeface="Arial Narrow" pitchFamily="34" charset="0"/>
              </a:rPr>
              <a:t>presuming medication solutions for behavior issues</a:t>
            </a:r>
          </a:p>
          <a:p>
            <a:r>
              <a:rPr lang="en-US" b="1" dirty="0">
                <a:latin typeface="Arial Narrow" pitchFamily="34" charset="0"/>
              </a:rPr>
              <a:t>feminism agendas &amp; blurring of gender roles</a:t>
            </a:r>
          </a:p>
          <a:p>
            <a:r>
              <a:rPr lang="en-US" b="1" dirty="0">
                <a:latin typeface="Arial Narrow" pitchFamily="34" charset="0"/>
              </a:rPr>
              <a:t>declining standards of self-responsibility, conduct, dress, ethics, etc.</a:t>
            </a:r>
          </a:p>
        </p:txBody>
      </p:sp>
    </p:spTree>
    <p:extLst>
      <p:ext uri="{BB962C8B-B14F-4D97-AF65-F5344CB8AC3E}">
        <p14:creationId xmlns:p14="http://schemas.microsoft.com/office/powerpoint/2010/main" val="211113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up)">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ipe(up)">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wipe(up)">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wipe(up)">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wipe(up)">
                                      <p:cBhvr>
                                        <p:cTn id="32" dur="500"/>
                                        <p:tgtEl>
                                          <p:spTgt spid="60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Effect transition="in" filter="wipe(up)">
                                      <p:cBhvr>
                                        <p:cTn id="37"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Grp="1" noChangeArrowheads="1"/>
          </p:cNvSpPr>
          <p:nvPr>
            <p:ph type="body" sz="half" idx="1"/>
          </p:nvPr>
        </p:nvSpPr>
        <p:spPr>
          <a:xfrm>
            <a:off x="152400" y="1600200"/>
            <a:ext cx="8991600" cy="5257800"/>
          </a:xfrm>
          <a:no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a:lstStyle/>
          <a:p>
            <a:r>
              <a:rPr lang="en-US" sz="3600" b="1" dirty="0" err="1">
                <a:solidFill>
                  <a:schemeClr val="tx1"/>
                </a:solidFill>
                <a:latin typeface="Arial" charset="0"/>
              </a:rPr>
              <a:t>Lk</a:t>
            </a:r>
            <a:r>
              <a:rPr lang="en-US" sz="3600" b="1" dirty="0">
                <a:solidFill>
                  <a:schemeClr val="tx1"/>
                </a:solidFill>
                <a:latin typeface="Arial" charset="0"/>
              </a:rPr>
              <a:t>. 15, note the birth order</a:t>
            </a:r>
          </a:p>
          <a:p>
            <a:pPr>
              <a:buNone/>
            </a:pPr>
            <a:r>
              <a:rPr lang="en-US" sz="3200" b="1" i="1" dirty="0">
                <a:solidFill>
                  <a:schemeClr val="tx1"/>
                </a:solidFill>
                <a:latin typeface="Arial Narrow" pitchFamily="34" charset="0"/>
              </a:rPr>
              <a:t>    not always, not necessary, but also not uncommon</a:t>
            </a:r>
          </a:p>
          <a:p>
            <a:r>
              <a:rPr lang="en-US" sz="3600" b="1" dirty="0">
                <a:solidFill>
                  <a:schemeClr val="tx1"/>
                </a:solidFill>
                <a:latin typeface="Arial" charset="0"/>
              </a:rPr>
              <a:t>why so?  </a:t>
            </a:r>
            <a:r>
              <a:rPr lang="en-US" sz="3200" dirty="0">
                <a:solidFill>
                  <a:schemeClr val="tx1"/>
                </a:solidFill>
                <a:latin typeface="Arial" charset="0"/>
              </a:rPr>
              <a:t>(in addition to time %):</a:t>
            </a:r>
            <a:endParaRPr lang="en-US" sz="3200" b="1" dirty="0">
              <a:solidFill>
                <a:schemeClr val="tx1"/>
              </a:solidFill>
              <a:latin typeface="Arial" charset="0"/>
            </a:endParaRPr>
          </a:p>
          <a:p>
            <a:r>
              <a:rPr lang="en-US" sz="3600" b="1" dirty="0">
                <a:solidFill>
                  <a:schemeClr val="tx1"/>
                </a:solidFill>
                <a:latin typeface="Arial" charset="0"/>
              </a:rPr>
              <a:t>pacifier illustration</a:t>
            </a:r>
          </a:p>
          <a:p>
            <a:r>
              <a:rPr lang="en-US" sz="3600" b="1" dirty="0">
                <a:solidFill>
                  <a:schemeClr val="tx1"/>
                </a:solidFill>
                <a:latin typeface="Arial" charset="0"/>
              </a:rPr>
              <a:t>1</a:t>
            </a:r>
            <a:r>
              <a:rPr lang="en-US" sz="3600" b="1" baseline="30000" dirty="0">
                <a:solidFill>
                  <a:schemeClr val="tx1"/>
                </a:solidFill>
                <a:latin typeface="Arial" charset="0"/>
              </a:rPr>
              <a:t>st</a:t>
            </a:r>
            <a:r>
              <a:rPr lang="en-US" sz="3600" b="1" dirty="0">
                <a:solidFill>
                  <a:schemeClr val="tx1"/>
                </a:solidFill>
                <a:latin typeface="Arial" charset="0"/>
              </a:rPr>
              <a:t> born &gt; into world of adults</a:t>
            </a:r>
          </a:p>
          <a:p>
            <a:r>
              <a:rPr lang="en-US" sz="3600" b="1" dirty="0">
                <a:solidFill>
                  <a:schemeClr val="tx1"/>
                </a:solidFill>
                <a:latin typeface="Arial" charset="0"/>
              </a:rPr>
              <a:t>youngest &gt; world of children</a:t>
            </a:r>
          </a:p>
          <a:p>
            <a:r>
              <a:rPr lang="en-US" sz="3600" b="1" dirty="0">
                <a:solidFill>
                  <a:schemeClr val="tx1"/>
                </a:solidFill>
                <a:latin typeface="Arial" charset="0"/>
              </a:rPr>
              <a:t>time 1</a:t>
            </a:r>
            <a:r>
              <a:rPr lang="en-US" sz="3600" b="1" baseline="30000" dirty="0">
                <a:solidFill>
                  <a:schemeClr val="tx1"/>
                </a:solidFill>
                <a:latin typeface="Arial" charset="0"/>
              </a:rPr>
              <a:t>st</a:t>
            </a:r>
            <a:r>
              <a:rPr lang="en-US" sz="3600" b="1" dirty="0">
                <a:solidFill>
                  <a:schemeClr val="tx1"/>
                </a:solidFill>
                <a:latin typeface="Arial" charset="0"/>
              </a:rPr>
              <a:t> born: parents eager</a:t>
            </a:r>
          </a:p>
          <a:p>
            <a:r>
              <a:rPr lang="en-US" sz="3600" b="1" dirty="0">
                <a:solidFill>
                  <a:schemeClr val="tx1"/>
                </a:solidFill>
                <a:latin typeface="Arial" charset="0"/>
              </a:rPr>
              <a:t>youngest: “my baby” </a:t>
            </a:r>
            <a:endParaRPr lang="en-US" sz="3200" b="1" dirty="0">
              <a:solidFill>
                <a:schemeClr val="tx1"/>
              </a:solidFill>
            </a:endParaRPr>
          </a:p>
        </p:txBody>
      </p:sp>
      <p:sp>
        <p:nvSpPr>
          <p:cNvPr id="5" name="Rectangle 2"/>
          <p:cNvSpPr txBox="1">
            <a:spLocks noChangeArrowheads="1"/>
          </p:cNvSpPr>
          <p:nvPr/>
        </p:nvSpPr>
        <p:spPr bwMode="auto">
          <a:xfrm>
            <a:off x="533400" y="152400"/>
            <a:ext cx="8153400" cy="137160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defRPr/>
            </a:pPr>
            <a:r>
              <a:rPr lang="en-US" sz="3600" b="1" kern="0" dirty="0">
                <a:solidFill>
                  <a:srgbClr val="FFFFFF"/>
                </a:solidFill>
                <a:latin typeface="Tahoma" pitchFamily="34" charset="0"/>
              </a:rPr>
              <a:t>19.  Lowering the bar from the firstborn to the baby</a:t>
            </a:r>
            <a:endParaRPr lang="en-US" sz="3600" kern="0" dirty="0">
              <a:solidFill>
                <a:srgbClr val="FFFFFF"/>
              </a:solidFill>
              <a:latin typeface="Tahoma" pitchFamily="34" charset="0"/>
            </a:endParaRPr>
          </a:p>
        </p:txBody>
      </p:sp>
    </p:spTree>
    <p:extLst>
      <p:ext uri="{BB962C8B-B14F-4D97-AF65-F5344CB8AC3E}">
        <p14:creationId xmlns:p14="http://schemas.microsoft.com/office/powerpoint/2010/main" val="3722701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fade">
                                      <p:cBhvr>
                                        <p:cTn id="37" dur="500"/>
                                        <p:tgtEl>
                                          <p:spTgt spid="4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fade">
                                      <p:cBhvr>
                                        <p:cTn id="42"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228600"/>
            <a:ext cx="7772400" cy="12192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b="1" dirty="0">
                <a:solidFill>
                  <a:schemeClr val="bg1"/>
                </a:solidFill>
                <a:effectLst>
                  <a:outerShdw blurRad="38100" dist="38100" dir="2700000" algn="tl">
                    <a:srgbClr val="000000"/>
                  </a:outerShdw>
                </a:effectLst>
                <a:latin typeface="Arial" pitchFamily="34" charset="0"/>
                <a:cs typeface="Arial" pitchFamily="34" charset="0"/>
              </a:rPr>
              <a:t>Temperament</a:t>
            </a:r>
          </a:p>
        </p:txBody>
      </p:sp>
      <p:sp>
        <p:nvSpPr>
          <p:cNvPr id="45059" name="Rectangle 1027"/>
          <p:cNvSpPr>
            <a:spLocks noGrp="1" noChangeArrowheads="1"/>
          </p:cNvSpPr>
          <p:nvPr>
            <p:ph type="body" sz="half" idx="1"/>
          </p:nvPr>
        </p:nvSpPr>
        <p:spPr>
          <a:xfrm>
            <a:off x="914400" y="1600200"/>
            <a:ext cx="8229600" cy="5257800"/>
          </a:xfrm>
          <a:no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a:lstStyle/>
          <a:p>
            <a:r>
              <a:rPr lang="en-US" sz="3600" b="1">
                <a:solidFill>
                  <a:schemeClr val="tx1"/>
                </a:solidFill>
                <a:latin typeface="Arial" charset="0"/>
              </a:rPr>
              <a:t>TEMPERAMENT</a:t>
            </a:r>
            <a:endParaRPr lang="en-US" sz="3600" b="1" dirty="0">
              <a:solidFill>
                <a:schemeClr val="tx1"/>
              </a:solidFill>
              <a:latin typeface="Arial" charset="0"/>
            </a:endParaRPr>
          </a:p>
          <a:p>
            <a:r>
              <a:rPr lang="en-US" sz="3600" b="1" i="1" dirty="0">
                <a:solidFill>
                  <a:srgbClr val="C00000"/>
                </a:solidFill>
                <a:latin typeface="Arial" charset="0"/>
              </a:rPr>
              <a:t>“pleaser”   vs.  “strong-willed”</a:t>
            </a:r>
          </a:p>
          <a:p>
            <a:r>
              <a:rPr lang="en-US" sz="3600" b="1" dirty="0">
                <a:solidFill>
                  <a:schemeClr val="tx1"/>
                </a:solidFill>
                <a:latin typeface="Arial" charset="0"/>
              </a:rPr>
              <a:t>GAL.5:16ff</a:t>
            </a:r>
          </a:p>
          <a:p>
            <a:r>
              <a:rPr lang="en-US" sz="3600" b="1" dirty="0">
                <a:solidFill>
                  <a:schemeClr val="tx1"/>
                </a:solidFill>
                <a:latin typeface="Arial" charset="0"/>
              </a:rPr>
              <a:t>selfish stubbornness needs to      be broken, but principled independence is very valuable </a:t>
            </a:r>
          </a:p>
          <a:p>
            <a:r>
              <a:rPr lang="en-US" sz="4000" b="1" dirty="0">
                <a:solidFill>
                  <a:schemeClr val="tx1"/>
                </a:solidFill>
                <a:latin typeface="Arial Black" pitchFamily="34" charset="0"/>
              </a:rPr>
              <a:t>win…</a:t>
            </a:r>
          </a:p>
          <a:p>
            <a:pPr>
              <a:buFontTx/>
              <a:buNone/>
            </a:pPr>
            <a:r>
              <a:rPr lang="en-US" sz="3600" b="1" dirty="0">
                <a:solidFill>
                  <a:schemeClr val="tx1"/>
                </a:solidFill>
                <a:latin typeface="Arial Black" pitchFamily="34" charset="0"/>
              </a:rPr>
              <a:t>           …&amp; your child wins</a:t>
            </a:r>
            <a:endParaRPr lang="en-US" sz="3600" dirty="0">
              <a:solidFill>
                <a:schemeClr val="tx1"/>
              </a:solidFill>
              <a:latin typeface="Arial Black" pitchFamily="34" charset="0"/>
            </a:endParaRPr>
          </a:p>
          <a:p>
            <a:endParaRPr lang="en-US" sz="3600" b="1" dirty="0">
              <a:solidFill>
                <a:schemeClr val="tx1"/>
              </a:solidFill>
              <a:latin typeface="Arial" charset="0"/>
            </a:endParaRPr>
          </a:p>
        </p:txBody>
      </p:sp>
    </p:spTree>
    <p:extLst>
      <p:ext uri="{BB962C8B-B14F-4D97-AF65-F5344CB8AC3E}">
        <p14:creationId xmlns:p14="http://schemas.microsoft.com/office/powerpoint/2010/main" val="32260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l">
              <a:defRPr/>
            </a:pPr>
            <a:r>
              <a:rPr lang="en-US" sz="4800" b="1" dirty="0">
                <a:solidFill>
                  <a:schemeClr val="bg1"/>
                </a:solidFill>
                <a:effectLst>
                  <a:outerShdw blurRad="38100" dist="38100" dir="2700000" algn="tl">
                    <a:srgbClr val="000000"/>
                  </a:outerShdw>
                </a:effectLst>
                <a:latin typeface="Arial" charset="0"/>
              </a:rPr>
              <a:t>PARENTS</a:t>
            </a:r>
            <a:endParaRPr lang="en-US" sz="4800" b="1" dirty="0">
              <a:latin typeface="Arial" charset="0"/>
            </a:endParaRPr>
          </a:p>
        </p:txBody>
      </p:sp>
      <p:sp>
        <p:nvSpPr>
          <p:cNvPr id="38915" name="Rectangle 3"/>
          <p:cNvSpPr>
            <a:spLocks noGrp="1" noChangeArrowheads="1"/>
          </p:cNvSpPr>
          <p:nvPr>
            <p:ph type="body" idx="1"/>
          </p:nvPr>
        </p:nvSpPr>
        <p:spPr>
          <a:xfrm>
            <a:off x="0" y="1600200"/>
            <a:ext cx="9144000" cy="5257800"/>
          </a:xfrm>
          <a:solidFill>
            <a:schemeClr val="tx1"/>
          </a:solidFill>
        </p:spPr>
        <p:txBody>
          <a:bodyPr/>
          <a:lstStyle/>
          <a:p>
            <a:pPr algn="ctr">
              <a:buFontTx/>
              <a:buNone/>
            </a:pPr>
            <a:r>
              <a:rPr lang="en-US" sz="3600" b="1" dirty="0">
                <a:solidFill>
                  <a:schemeClr val="bg1"/>
                </a:solidFill>
                <a:latin typeface="Arial" charset="0"/>
              </a:rPr>
              <a:t>Take the time…</a:t>
            </a:r>
          </a:p>
          <a:p>
            <a:pPr>
              <a:buFontTx/>
              <a:buNone/>
            </a:pPr>
            <a:endParaRPr lang="en-US" sz="3600" b="1" dirty="0">
              <a:solidFill>
                <a:schemeClr val="bg1"/>
              </a:solidFill>
              <a:latin typeface="Arial" charset="0"/>
            </a:endParaRPr>
          </a:p>
          <a:p>
            <a:r>
              <a:rPr lang="en-US" sz="3600" b="1" dirty="0">
                <a:solidFill>
                  <a:schemeClr val="bg1"/>
                </a:solidFill>
                <a:latin typeface="Arial Black" pitchFamily="34" charset="0"/>
              </a:rPr>
              <a:t>       Teach</a:t>
            </a:r>
            <a:r>
              <a:rPr lang="en-US" sz="3600" b="1" dirty="0">
                <a:solidFill>
                  <a:schemeClr val="bg1"/>
                </a:solidFill>
                <a:latin typeface="Arial" charset="0"/>
              </a:rPr>
              <a:t> them to do right</a:t>
            </a:r>
          </a:p>
          <a:p>
            <a:r>
              <a:rPr lang="en-US" sz="3600" b="1" dirty="0">
                <a:solidFill>
                  <a:schemeClr val="bg1"/>
                </a:solidFill>
                <a:latin typeface="Arial Black" pitchFamily="34" charset="0"/>
              </a:rPr>
              <a:t>       Train</a:t>
            </a:r>
            <a:r>
              <a:rPr lang="en-US" sz="3600" b="1" dirty="0">
                <a:solidFill>
                  <a:schemeClr val="bg1"/>
                </a:solidFill>
                <a:latin typeface="Arial" charset="0"/>
              </a:rPr>
              <a:t> them to do right</a:t>
            </a:r>
          </a:p>
          <a:p>
            <a:r>
              <a:rPr lang="en-US" sz="3600" b="1" i="1" dirty="0">
                <a:solidFill>
                  <a:schemeClr val="bg1"/>
                </a:solidFill>
                <a:latin typeface="Arial Black" pitchFamily="34" charset="0"/>
              </a:rPr>
              <a:t>      </a:t>
            </a:r>
            <a:r>
              <a:rPr lang="en-US" sz="3600" b="1" dirty="0">
                <a:solidFill>
                  <a:schemeClr val="bg1"/>
                </a:solidFill>
                <a:latin typeface="Arial Black" pitchFamily="34" charset="0"/>
              </a:rPr>
              <a:t>EXPECT</a:t>
            </a:r>
            <a:r>
              <a:rPr lang="en-US" sz="3600" b="1" dirty="0">
                <a:solidFill>
                  <a:schemeClr val="bg1"/>
                </a:solidFill>
                <a:latin typeface="Arial" charset="0"/>
              </a:rPr>
              <a:t>  THEM TO DO RIGHT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20205</TotalTime>
  <Words>5840</Words>
  <Application>Microsoft Macintosh PowerPoint</Application>
  <PresentationFormat>On-screen Show (4:3)</PresentationFormat>
  <Paragraphs>881</Paragraphs>
  <Slides>141</Slides>
  <Notes>62</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141</vt:i4>
      </vt:variant>
    </vt:vector>
  </HeadingPairs>
  <TitlesOfParts>
    <vt:vector size="172" baseType="lpstr">
      <vt:lpstr>Arial</vt:lpstr>
      <vt:lpstr>Arial Black</vt:lpstr>
      <vt:lpstr>Arial Narrow</vt:lpstr>
      <vt:lpstr>Arial Rounded MT Bold</vt:lpstr>
      <vt:lpstr>Berlin Sans FB Demi</vt:lpstr>
      <vt:lpstr>Caladea</vt:lpstr>
      <vt:lpstr>Calibri</vt:lpstr>
      <vt:lpstr>Calisto MT</vt:lpstr>
      <vt:lpstr>Courier New</vt:lpstr>
      <vt:lpstr>Rockwell</vt:lpstr>
      <vt:lpstr>Showcard Gothic</vt:lpstr>
      <vt:lpstr>Stencil</vt:lpstr>
      <vt:lpstr>Tahoma</vt:lpstr>
      <vt:lpstr>Times New Roman</vt:lpstr>
      <vt:lpstr>Wingdings</vt:lpstr>
      <vt:lpstr>Blank Presentation.pot</vt:lpstr>
      <vt:lpstr>Blank Presentation</vt:lpstr>
      <vt:lpstr>2_Blank Presentation</vt:lpstr>
      <vt:lpstr>6_Blank Presentation</vt:lpstr>
      <vt:lpstr>7_Blank Presentation</vt:lpstr>
      <vt:lpstr>8_Blank Presentation</vt:lpstr>
      <vt:lpstr>3_Blank Presentation</vt:lpstr>
      <vt:lpstr>5_Blank Presentation</vt:lpstr>
      <vt:lpstr>12_Blank Presentation</vt:lpstr>
      <vt:lpstr>13_Blank Presentation</vt:lpstr>
      <vt:lpstr>14_Blank Presentation</vt:lpstr>
      <vt:lpstr>9_Blank Presentation</vt:lpstr>
      <vt:lpstr>11_Blank Presentation</vt:lpstr>
      <vt:lpstr>10_Blank Presentation</vt:lpstr>
      <vt:lpstr>15_Blank Presentation</vt:lpstr>
      <vt:lpstr>1_Blank Presentation</vt:lpstr>
      <vt:lpstr>Building Better Homes</vt:lpstr>
      <vt:lpstr>   </vt:lpstr>
      <vt:lpstr>PowerPoint Presentation</vt:lpstr>
      <vt:lpstr>The crying need in our culture is not better houses…    it’s better homes.</vt:lpstr>
      <vt:lpstr>PowerPoint Presentation</vt:lpstr>
      <vt:lpstr>PowerPoint Presentation</vt:lpstr>
      <vt:lpstr>PowerPoint Presentation</vt:lpstr>
      <vt:lpstr>        </vt:lpstr>
      <vt:lpstr>Homes (like houses) need work &amp;  maintenance</vt:lpstr>
      <vt:lpstr>“disposable-marriage”               in a disposable culture</vt:lpstr>
      <vt:lpstr>     a lesson from cuban cars         </vt:lpstr>
      <vt:lpstr>the relative importance of temporary threats &amp; eternal threats…</vt:lpstr>
      <vt:lpstr>PowerPoint Presentation</vt:lpstr>
      <vt:lpstr>         </vt:lpstr>
      <vt:lpstr>on a spiritual &amp; moral level…          …am I letting toxic filth infiltrate my home?</vt:lpstr>
      <vt:lpstr>Godliness does not come from taking our cues from the world Rm.12.1-2         </vt:lpstr>
      <vt:lpstr>PowerPoint Presentation</vt:lpstr>
      <vt:lpstr>PowerPoint Presentation</vt:lpstr>
      <vt:lpstr>PowerPoint Presentation</vt:lpstr>
      <vt:lpstr>PowerPoint Presentation</vt:lpstr>
      <vt:lpstr>wife</vt:lpstr>
      <vt:lpstr>PowerPoint Presentation</vt:lpstr>
      <vt:lpstr>                        Eph. 5       to the                       to the wife:  husband:                 wife:                   LOVE HER               FOLLOW HIM     </vt:lpstr>
      <vt:lpstr>PowerPoint Presentation</vt:lpstr>
      <vt:lpstr>PowerPoint Presentation</vt:lpstr>
      <vt:lpstr>PowerPoint Presentation</vt:lpstr>
      <vt:lpstr>an analogy:  a man &amp; a woman &amp; a garden </vt:lpstr>
      <vt:lpstr>PowerPoint Presentation</vt:lpstr>
      <vt:lpstr>PowerPoint Presentation</vt:lpstr>
      <vt:lpstr>PowerPoint Presentation</vt:lpstr>
      <vt:lpstr>wife</vt:lpstr>
      <vt:lpstr>husband &amp; wife</vt:lpstr>
      <vt:lpstr>wife</vt:lpstr>
      <vt:lpstr>wife</vt:lpstr>
      <vt:lpstr>husband &amp; wife</vt:lpstr>
      <vt:lpstr>PowerPoint Presentation</vt:lpstr>
      <vt:lpstr>PowerPoint Presentation</vt:lpstr>
      <vt:lpstr>speaking with kindness</vt:lpstr>
      <vt:lpstr>specific area …  “sorry apologies“ vs. sorrow &amp; apology </vt:lpstr>
      <vt:lpstr>apologies</vt:lpstr>
      <vt:lpstr>apologies</vt:lpstr>
      <vt:lpstr>apologies</vt:lpstr>
      <vt:lpstr>apologies</vt:lpstr>
      <vt:lpstr>apologies</vt:lpstr>
      <vt:lpstr>apologies</vt:lpstr>
      <vt:lpstr>throwing jabs</vt:lpstr>
      <vt:lpstr>“Let no corrupt speech proceed out of your mouth, but such as is good for edifying as the need may be, that it may give grace to them that hear.” Eph.4:29  asv</vt:lpstr>
      <vt:lpstr>Nurture?  Or Neglect?  Build up? Or tear down?  Grow together? Or grow cold?  Family</vt:lpstr>
      <vt:lpstr>CHILD TRAINING</vt:lpstr>
      <vt:lpstr>Biblical examples of parenting  (good and bad)        </vt:lpstr>
      <vt:lpstr>PowerPoint Presentation</vt:lpstr>
      <vt:lpstr>PowerPoint Presentation</vt:lpstr>
      <vt:lpstr>CHILD TRAINING</vt:lpstr>
      <vt:lpstr>PowerPoint Presentation</vt:lpstr>
      <vt:lpstr>PARENTS</vt:lpstr>
      <vt:lpstr>early child training</vt:lpstr>
      <vt:lpstr>   LESSON # 1:  basic vocabulary:     </vt:lpstr>
      <vt:lpstr>EARLY TRAINING &amp; “NO”</vt:lpstr>
      <vt:lpstr>VOCABULARY TEST:             </vt:lpstr>
      <vt:lpstr>            </vt:lpstr>
      <vt:lpstr>EARLY TRAINING &amp; “NO”</vt:lpstr>
      <vt:lpstr>EARLY TRAINING &amp; “NO”</vt:lpstr>
      <vt:lpstr>avoiding upside down homes</vt:lpstr>
      <vt:lpstr>      </vt:lpstr>
      <vt:lpstr>UPSIDE DOWN HOMES (M.&amp;.D.Pearl?)</vt:lpstr>
      <vt:lpstr>The child needs to understand:</vt:lpstr>
      <vt:lpstr>                   </vt:lpstr>
      <vt:lpstr> a child untrained . . .  a.) 4 yr. old b.) breakfast</vt:lpstr>
      <vt:lpstr>PowerPoint Presentation</vt:lpstr>
      <vt:lpstr>some common  mistakes  to avoid </vt:lpstr>
      <vt:lpstr>1.  failing to discipline...</vt:lpstr>
      <vt:lpstr>1.  failing to discipline...</vt:lpstr>
      <vt:lpstr>2.  Rewarding misbehavior</vt:lpstr>
      <vt:lpstr>3.  Expecting misbehavior</vt:lpstr>
      <vt:lpstr>  If you expect tantrums, you will get them.  If you expect dishonesty, you will get it.  If you expect bad attitudes, you will get it.   but if you really EXPECT the opposite, and require and TRAIN for the opposite,   you will GET the opposite.</vt:lpstr>
      <vt:lpstr>4.  failing to be consistent...</vt:lpstr>
      <vt:lpstr>PowerPoint Presentation</vt:lpstr>
      <vt:lpstr>5.  Thinking “I don’t have time…”</vt:lpstr>
      <vt:lpstr>6.  failing to control self...</vt:lpstr>
      <vt:lpstr>THE VASE TEST       set up:   a.) Jr. bounces a ball off the wall b.) Mom says: “Jr., don’t throw that ball in the house” c.) Jr. looks at mom, heard her; throws the ball again anyway.</vt:lpstr>
      <vt:lpstr> 3 C’s  CALM, CONSISTENT,  &amp; IN CONTROL    </vt:lpstr>
      <vt:lpstr>PowerPoint Presentation</vt:lpstr>
      <vt:lpstr>8.  fathers “discouraging,”    “provoking to wrath”</vt:lpstr>
      <vt:lpstr>PowerPoint Presentation</vt:lpstr>
      <vt:lpstr>10.  failing to use rod AND reproof</vt:lpstr>
      <vt:lpstr>11.   Settling for situation control  instead of training the child.</vt:lpstr>
      <vt:lpstr>12.   Mistaking  “taking them to church”  for   “bringing them up in the nurture and admonition of the Lord”</vt:lpstr>
      <vt:lpstr>13.  thinking “if we don’t allow this, they might rebel and leave the church”</vt:lpstr>
      <vt:lpstr>clothing choices: </vt:lpstr>
      <vt:lpstr>PowerPoint Presentation</vt:lpstr>
      <vt:lpstr>14.  assuming cultural norms :    “terrible 2’s”  &gt;  “rebellious teens”</vt:lpstr>
      <vt:lpstr>15.   Going into defense mode when our children are wrong</vt:lpstr>
      <vt:lpstr>16.   Failing to train humility</vt:lpstr>
      <vt:lpstr>17.   Focusing on home income ($) over home outcome (the children)</vt:lpstr>
      <vt:lpstr>1Tim. 6:6-10</vt:lpstr>
      <vt:lpstr>  18. underestimating threats</vt:lpstr>
      <vt:lpstr>PowerPoint Presentation</vt:lpstr>
      <vt:lpstr>Temperament</vt:lpstr>
      <vt:lpstr>PARENTS</vt:lpstr>
      <vt:lpstr>something I’ve needed  &amp; would recommend: the improvement game     </vt:lpstr>
      <vt:lpstr>                   </vt:lpstr>
      <vt:lpstr>extra charts</vt:lpstr>
      <vt:lpstr>PowerPoint Presentation</vt:lpstr>
      <vt:lpstr>PowerPoint Presentation</vt:lpstr>
      <vt:lpstr>PowerPoint Presentation</vt:lpstr>
      <vt:lpstr>parenting &amp;  meds</vt:lpstr>
      <vt:lpstr>two premises:</vt:lpstr>
      <vt:lpstr>PowerPoint Presentation</vt:lpstr>
      <vt:lpstr>GOOD PHYSICIANS</vt:lpstr>
      <vt:lpstr>ADHD</vt:lpstr>
      <vt:lpstr>NOV. 2014  http://time.com/3595712/the-5-trends-driving-the-surge-in-adhd/</vt:lpstr>
      <vt:lpstr>PowerPoint Presentation</vt:lpstr>
      <vt:lpstr>PowerPoint Presentation</vt:lpstr>
      <vt:lpstr>PowerPoint Presentation</vt:lpstr>
      <vt:lpstr>PowerPoint Presentation</vt:lpstr>
      <vt:lpstr>http://time.com/25370/doctor-adhd-does-not-exist/</vt:lpstr>
      <vt:lpstr>http://www.pbs.org/wgbh/pages/frontline/shows/medicating/drugs/stats.html The production of methylphenidate (Ritalin) and the legal production of amphetamine in the form of Adderall and Dexedrine in the U.S. has soared since 1990… these drugs are considered to be potential drugs of abuse under the Controlled Substances Act </vt:lpstr>
      <vt:lpstr>http://scienceblogs.com/retrospectacle/2007/07/27/the-neuroscience-of-adhd-1/</vt:lpstr>
      <vt:lpstr>PowerPoint Presentation</vt:lpstr>
      <vt:lpstr>The Trouble with boys, Peg Tyre</vt:lpstr>
      <vt:lpstr>PowerPoint Presentation</vt:lpstr>
      <vt:lpstr>PowerPoint Presentation</vt:lpstr>
      <vt:lpstr>DOES NOT MEAN:</vt:lpstr>
      <vt:lpstr>PowerPoint Presentation</vt:lpstr>
      <vt:lpstr>                   </vt:lpstr>
      <vt:lpstr>PARENTS</vt:lpstr>
      <vt:lpstr>  husbands &amp; wives </vt:lpstr>
      <vt:lpstr>Husband</vt:lpstr>
      <vt:lpstr> sacrificial leadership Eph.5:23-25 cf. Mt. 20,25-28</vt:lpstr>
      <vt:lpstr>                            Eph. 5         husband:            wife:       love her              follow him      </vt:lpstr>
      <vt:lpstr>PowerPoint Presentation</vt:lpstr>
      <vt:lpstr> “one”      Eph.5:28-31</vt:lpstr>
      <vt:lpstr>PowerPoint Presentation</vt:lpstr>
      <vt:lpstr>Pr. 18.22  “He who finds a wife finds a good thing” </vt:lpstr>
      <vt:lpstr>Prov. 14.1   nasb The wise woman builds her house, But the foolish tears it down with her own hands.</vt:lpstr>
      <vt:lpstr>PowerPoint Presentation</vt:lpstr>
      <vt:lpstr>www.cdc.gov</vt:lpstr>
      <vt:lpstr>PowerPoint Presentation</vt:lpstr>
      <vt:lpstr>The Homes We Need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Bertina Smelser</cp:lastModifiedBy>
  <cp:revision>250</cp:revision>
  <dcterms:created xsi:type="dcterms:W3CDTF">2005-05-16T18:11:24Z</dcterms:created>
  <dcterms:modified xsi:type="dcterms:W3CDTF">2019-03-15T01:31:53Z</dcterms:modified>
</cp:coreProperties>
</file>